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325" r:id="rId3"/>
    <p:sldId id="322" r:id="rId4"/>
    <p:sldId id="327" r:id="rId5"/>
    <p:sldId id="746" r:id="rId6"/>
    <p:sldId id="763" r:id="rId7"/>
    <p:sldId id="762" r:id="rId8"/>
    <p:sldId id="761" r:id="rId9"/>
    <p:sldId id="328" r:id="rId10"/>
    <p:sldId id="331" r:id="rId11"/>
    <p:sldId id="764" r:id="rId12"/>
    <p:sldId id="765" r:id="rId13"/>
    <p:sldId id="766" r:id="rId14"/>
    <p:sldId id="737" r:id="rId15"/>
    <p:sldId id="326" r:id="rId16"/>
    <p:sldId id="788" r:id="rId17"/>
    <p:sldId id="790" r:id="rId18"/>
    <p:sldId id="787" r:id="rId19"/>
    <p:sldId id="801" r:id="rId20"/>
    <p:sldId id="791" r:id="rId21"/>
    <p:sldId id="792" r:id="rId22"/>
    <p:sldId id="793" r:id="rId23"/>
    <p:sldId id="794" r:id="rId24"/>
    <p:sldId id="795" r:id="rId25"/>
    <p:sldId id="744" r:id="rId26"/>
    <p:sldId id="286" r:id="rId27"/>
    <p:sldId id="303" r:id="rId28"/>
    <p:sldId id="976" r:id="rId29"/>
    <p:sldId id="977" r:id="rId30"/>
    <p:sldId id="975" r:id="rId31"/>
    <p:sldId id="332" r:id="rId32"/>
    <p:sldId id="771" r:id="rId33"/>
    <p:sldId id="772" r:id="rId34"/>
    <p:sldId id="978" r:id="rId35"/>
    <p:sldId id="773" r:id="rId36"/>
    <p:sldId id="304" r:id="rId37"/>
    <p:sldId id="300" r:id="rId38"/>
    <p:sldId id="289" r:id="rId39"/>
    <p:sldId id="308" r:id="rId40"/>
    <p:sldId id="774" r:id="rId41"/>
    <p:sldId id="775" r:id="rId42"/>
    <p:sldId id="986" r:id="rId43"/>
    <p:sldId id="776" r:id="rId44"/>
    <p:sldId id="305" r:id="rId45"/>
    <p:sldId id="323" r:id="rId46"/>
    <p:sldId id="999" r:id="rId47"/>
    <p:sldId id="1000" r:id="rId48"/>
    <p:sldId id="981" r:id="rId49"/>
    <p:sldId id="982" r:id="rId50"/>
    <p:sldId id="722" r:id="rId51"/>
    <p:sldId id="749" r:id="rId52"/>
    <p:sldId id="984" r:id="rId53"/>
    <p:sldId id="750" r:id="rId54"/>
    <p:sldId id="752" r:id="rId55"/>
    <p:sldId id="745" r:id="rId56"/>
    <p:sldId id="754" r:id="rId57"/>
    <p:sldId id="756" r:id="rId58"/>
    <p:sldId id="758" r:id="rId59"/>
    <p:sldId id="1001" r:id="rId60"/>
    <p:sldId id="278" r:id="rId61"/>
    <p:sldId id="1010" r:id="rId62"/>
    <p:sldId id="1011" r:id="rId63"/>
    <p:sldId id="1006" r:id="rId64"/>
    <p:sldId id="1007" r:id="rId65"/>
    <p:sldId id="779" r:id="rId66"/>
    <p:sldId id="1013" r:id="rId67"/>
    <p:sldId id="1009" r:id="rId68"/>
    <p:sldId id="1012" r:id="rId69"/>
    <p:sldId id="760" r:id="rId70"/>
    <p:sldId id="307" r:id="rId71"/>
    <p:sldId id="306" r:id="rId72"/>
    <p:sldId id="309" r:id="rId73"/>
    <p:sldId id="796" r:id="rId74"/>
    <p:sldId id="299" r:id="rId75"/>
    <p:sldId id="994" r:id="rId76"/>
    <p:sldId id="292" r:id="rId77"/>
    <p:sldId id="780" r:id="rId78"/>
    <p:sldId id="797" r:id="rId79"/>
    <p:sldId id="285" r:id="rId80"/>
    <p:sldId id="311" r:id="rId81"/>
    <p:sldId id="287" r:id="rId82"/>
    <p:sldId id="989" r:id="rId83"/>
    <p:sldId id="995" r:id="rId84"/>
    <p:sldId id="781" r:id="rId85"/>
    <p:sldId id="990" r:id="rId86"/>
    <p:sldId id="782" r:id="rId87"/>
    <p:sldId id="293" r:id="rId88"/>
    <p:sldId id="295" r:id="rId89"/>
    <p:sldId id="991" r:id="rId90"/>
    <p:sldId id="301" r:id="rId91"/>
    <p:sldId id="985" r:id="rId92"/>
    <p:sldId id="288" r:id="rId93"/>
    <p:sldId id="296" r:id="rId94"/>
    <p:sldId id="783" r:id="rId95"/>
    <p:sldId id="315" r:id="rId96"/>
    <p:sldId id="314" r:id="rId97"/>
    <p:sldId id="799" r:id="rId98"/>
    <p:sldId id="800" r:id="rId99"/>
    <p:sldId id="313" r:id="rId100"/>
    <p:sldId id="798" r:id="rId101"/>
    <p:sldId id="316" r:id="rId102"/>
    <p:sldId id="784" r:id="rId103"/>
    <p:sldId id="785" r:id="rId104"/>
    <p:sldId id="257" r:id="rId105"/>
    <p:sldId id="317" r:id="rId106"/>
    <p:sldId id="318" r:id="rId107"/>
    <p:sldId id="319" r:id="rId108"/>
    <p:sldId id="320" r:id="rId109"/>
    <p:sldId id="751" r:id="rId110"/>
    <p:sldId id="777" r:id="rId111"/>
    <p:sldId id="268" r:id="rId112"/>
    <p:sldId id="269" r:id="rId113"/>
    <p:sldId id="974" r:id="rId114"/>
    <p:sldId id="710" r:id="rId115"/>
    <p:sldId id="970" r:id="rId116"/>
    <p:sldId id="971" r:id="rId117"/>
    <p:sldId id="972" r:id="rId118"/>
    <p:sldId id="739" r:id="rId119"/>
    <p:sldId id="738" r:id="rId120"/>
    <p:sldId id="734" r:id="rId121"/>
    <p:sldId id="876" r:id="rId122"/>
    <p:sldId id="675" r:id="rId123"/>
    <p:sldId id="676" r:id="rId124"/>
    <p:sldId id="677" r:id="rId125"/>
    <p:sldId id="678" r:id="rId126"/>
    <p:sldId id="674" r:id="rId127"/>
    <p:sldId id="679" r:id="rId128"/>
    <p:sldId id="877" r:id="rId129"/>
    <p:sldId id="878" r:id="rId130"/>
    <p:sldId id="973" r:id="rId131"/>
    <p:sldId id="997"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86420"/>
  </p:normalViewPr>
  <p:slideViewPr>
    <p:cSldViewPr snapToGrid="0" snapToObjects="1">
      <p:cViewPr varScale="1">
        <p:scale>
          <a:sx n="104" d="100"/>
          <a:sy n="104" d="100"/>
        </p:scale>
        <p:origin x="1696" y="208"/>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1" d="100"/>
          <a:sy n="81" d="100"/>
        </p:scale>
        <p:origin x="260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49</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50</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51</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52</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53</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54</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1144567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354575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424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111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31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975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307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64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62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8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7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8143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1397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30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377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143299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43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2769960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01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1249C504-1418-0448-97EA-51808EA8E1C3}" type="datetime1">
              <a:rPr lang="en-US" smtClean="0"/>
              <a:t>7/28/21</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12EDE5DA-4871-F44D-BA1A-972EDD2A6015}" type="datetime1">
              <a:rPr lang="en-US" smtClean="0"/>
              <a:t>7/28/21</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EDE099DB-FA3F-EA4E-B3AB-95651F198D80}" type="datetime1">
              <a:rPr lang="en-US" smtClean="0"/>
              <a:t>7/28/21</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0594B026-1F9F-2C40-9314-FC352144BA8C}" type="datetime1">
              <a:rPr lang="en-US" smtClean="0"/>
              <a:t>7/28/21</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7456E1C6-44E5-1F41-A376-E3763A00A7C7}" type="datetime1">
              <a:rPr lang="en-US" smtClean="0"/>
              <a:t>7/28/21</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685B9DDD-08ED-B549-930A-131213455280}" type="datetime1">
              <a:rPr lang="en-US" smtClean="0"/>
              <a:t>7/28/21</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40F8106C-9AAC-0243-B907-BA410407AFB3}" type="datetime1">
              <a:rPr lang="en-US" smtClean="0"/>
              <a:t>7/28/21</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830E027B-6900-1B40-8CA3-0E89D89B6341}" type="datetime1">
              <a:rPr lang="en-US" smtClean="0"/>
              <a:t>7/28/21</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1A45F43E-A829-BE4F-A203-A264431DDE99}" type="datetime1">
              <a:rPr lang="en-US" smtClean="0"/>
              <a:t>7/28/21</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26535F26-3EEF-C94E-94A7-1C8D33FC5DE4}" type="datetime1">
              <a:rPr lang="en-US" smtClean="0"/>
              <a:t>7/28/21</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2BDFA150-AC00-1B44-8422-ACF1A99BCDEA}" type="datetime1">
              <a:rPr lang="en-US" smtClean="0"/>
              <a:t>7/28/21</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E8852-EE1C-8D4F-A13E-193D2664375A}" type="datetime1">
              <a:rPr lang="en-US" smtClean="0"/>
              <a:t>7/28/21</a:t>
            </a:fld>
            <a:endParaRPr lang="en-US"/>
          </a:p>
        </p:txBody>
      </p:sp>
      <p:sp>
        <p:nvSpPr>
          <p:cNvPr id="5" name="Footer Placeholder 4">
            <a:extLst>
              <a:ext uri="{FF2B5EF4-FFF2-40B4-BE49-F238E27FC236}">
                <a16:creationId xmlns:a16="http://schemas.microsoft.com/office/drawing/2014/main" id="{63C5C87C-324A-FB4B-91C7-0917BE471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1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1.png"/><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47.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2.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83.png"/><Relationship Id="rId7" Type="http://schemas.openxmlformats.org/officeDocument/2006/relationships/image" Target="../media/image74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0.png"/><Relationship Id="rId5" Type="http://schemas.openxmlformats.org/officeDocument/2006/relationships/image" Target="../media/image720.png"/><Relationship Id="rId4" Type="http://schemas.openxmlformats.org/officeDocument/2006/relationships/image" Target="../media/image70.jpeg"/><Relationship Id="rId9"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6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93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73.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61.png"/><Relationship Id="rId4" Type="http://schemas.openxmlformats.org/officeDocument/2006/relationships/image" Target="../media/image580.png"/></Relationships>
</file>

<file path=ppt/slides/_rels/slide7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0.png"/><Relationship Id="rId4" Type="http://schemas.openxmlformats.org/officeDocument/2006/relationships/image" Target="../media/image6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21.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10.pn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p:txBody>
          <a:bodyPr/>
          <a:lstStyle/>
          <a:p>
            <a:r>
              <a:rPr lang="en-US" dirty="0"/>
              <a:t>Electronics of Radio</a:t>
            </a:r>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p:txBody>
          <a:bodyPr>
            <a:normAutofit fontScale="77500" lnSpcReduction="20000"/>
          </a:bodyPr>
          <a:lstStyle/>
          <a:p>
            <a:r>
              <a:rPr lang="en-US" dirty="0"/>
              <a:t>Notes on David Rutledge’s book</a:t>
            </a:r>
          </a:p>
          <a:p>
            <a:endParaRPr lang="en-US" dirty="0"/>
          </a:p>
          <a:p>
            <a:endParaRPr lang="en-US" dirty="0"/>
          </a:p>
          <a:p>
            <a:pPr algn="r"/>
            <a:r>
              <a:rPr lang="en-US" dirty="0"/>
              <a:t>John </a:t>
            </a:r>
            <a:r>
              <a:rPr lang="en-US" dirty="0" err="1"/>
              <a:t>Manferdelli</a:t>
            </a:r>
            <a:endParaRPr lang="en-US" dirty="0"/>
          </a:p>
          <a:p>
            <a:pPr algn="r"/>
            <a:r>
              <a:rPr lang="en-US" dirty="0" err="1"/>
              <a:t>johnmanferdelli@hotmail.com</a:t>
            </a:r>
            <a:endParaRPr lang="en-US"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i="1" smtClean="0">
                            <a:latin typeface="Cambria Math" panose="02040503050406030204" pitchFamily="18" charset="0"/>
                          </a:rPr>
                          <m:t>2</m:t>
                        </m:r>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9771734" cy="10412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spcBef>
                    <a:spcPts val="400"/>
                  </a:spcBef>
                  <a:buFont typeface="Arial" panose="020B0604020202020204" pitchFamily="34" charset="0"/>
                  <a:buChar char="•"/>
                </a:pPr>
                <a:r>
                  <a:rPr lang="en-US" sz="2000" i="1" dirty="0">
                    <a:solidFill>
                      <a:srgbClr val="000000"/>
                    </a:solidFill>
                    <a:latin typeface="Calibri" panose="020F0502020204030204" pitchFamily="34" charset="0"/>
                    <a:cs typeface="Calibri" panose="020F0502020204030204" pitchFamily="34" charset="0"/>
                  </a:rPr>
                  <a:t>Reciprocity: </a:t>
                </a:r>
                <a:r>
                  <a:rPr lang="en-US" sz="2000" dirty="0">
                    <a:solidFill>
                      <a:srgbClr val="000000"/>
                    </a:solidFill>
                    <a:latin typeface="Calibri" panose="020F0502020204030204" pitchFamily="34" charset="0"/>
                    <a:cs typeface="Calibri" panose="020F0502020204030204" pitchFamily="34" charset="0"/>
                  </a:rPr>
                  <a:t>The position of an ideal voltmeter and ideal current source can be interchanged without changing the voltmeter reading.</a:t>
                </a:r>
                <a:endParaRPr lang="en-US" sz="2000" i="1" dirty="0">
                  <a:solidFill>
                    <a:srgbClr val="000000"/>
                  </a:solidFill>
                  <a:latin typeface="Calibri" panose="020F0502020204030204" pitchFamily="34" charset="0"/>
                  <a:cs typeface="Calibri" panose="020F0502020204030204" pitchFamily="34" charset="0"/>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𝐺</m:t>
                        </m:r>
                      </m:num>
                      <m:den>
                        <m:r>
                          <a:rPr lang="en-US" sz="2000" b="0" i="1" smtClean="0">
                            <a:solidFill>
                              <a:srgbClr val="000000"/>
                            </a:solidFill>
                            <a:latin typeface="Cambria Math" panose="02040503050406030204" pitchFamily="18" charset="0"/>
                          </a:rPr>
                          <m:t>𝐴</m:t>
                        </m:r>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num>
                      <m:den>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𝜆</m:t>
                            </m:r>
                          </m:e>
                          <m:sup>
                            <m:r>
                              <a:rPr lang="en-US" sz="2000" b="0" i="1" smtClean="0">
                                <a:solidFill>
                                  <a:srgbClr val="000000"/>
                                </a:solidFill>
                                <a:latin typeface="Cambria Math" panose="02040503050406030204" pitchFamily="18" charset="0"/>
                              </a:rPr>
                              <m:t>2</m:t>
                            </m:r>
                          </m:sup>
                        </m:sSup>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num>
                      <m:den>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den>
                    </m:f>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num>
                      <m:den>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9771734" cy="1041245"/>
              </a:xfrm>
              <a:prstGeom prst="rect">
                <a:avLst/>
              </a:prstGeom>
              <a:blipFill>
                <a:blip r:embed="rId3"/>
                <a:stretch>
                  <a:fillRect l="-1039" b="-6747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7" name="Group 6">
            <a:extLst>
              <a:ext uri="{FF2B5EF4-FFF2-40B4-BE49-F238E27FC236}">
                <a16:creationId xmlns:a16="http://schemas.microsoft.com/office/drawing/2014/main" id="{0AE9E033-B682-DD42-A043-E6D3043566BD}"/>
              </a:ext>
            </a:extLst>
          </p:cNvPr>
          <p:cNvGrpSpPr/>
          <p:nvPr/>
        </p:nvGrpSpPr>
        <p:grpSpPr>
          <a:xfrm>
            <a:off x="6239944" y="4531819"/>
            <a:ext cx="5381501" cy="1691842"/>
            <a:chOff x="6239944" y="4531819"/>
            <a:chExt cx="5381501"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6239944" y="4531819"/>
              <a:ext cx="5381501"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7385106" y="5077137"/>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7379328" y="535171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8483529" y="4711377"/>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8281096" y="5290749"/>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8477706" y="5342921"/>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A558DFB8-9F77-7B4C-ACEA-68BBBF5E997F}"/>
                </a:ext>
              </a:extLst>
            </p:cNvPr>
            <p:cNvSpPr txBox="1"/>
            <p:nvPr/>
          </p:nvSpPr>
          <p:spPr>
            <a:xfrm>
              <a:off x="7418132" y="5418762"/>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1</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6905591" y="484292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7397747" y="4831995"/>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6899390" y="5588941"/>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7393391" y="5350158"/>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 name="Group 203">
              <a:extLst>
                <a:ext uri="{FF2B5EF4-FFF2-40B4-BE49-F238E27FC236}">
                  <a16:creationId xmlns:a16="http://schemas.microsoft.com/office/drawing/2014/main" id="{D49DE4F6-74F7-2E48-A280-F5D76EE549C4}"/>
                </a:ext>
              </a:extLst>
            </p:cNvPr>
            <p:cNvGrpSpPr>
              <a:grpSpLocks/>
            </p:cNvGrpSpPr>
            <p:nvPr/>
          </p:nvGrpSpPr>
          <p:grpSpPr bwMode="auto">
            <a:xfrm rot="10800000">
              <a:off x="6753191" y="4842921"/>
              <a:ext cx="304800" cy="762000"/>
              <a:chOff x="3216" y="2400"/>
              <a:chExt cx="192" cy="480"/>
            </a:xfrm>
          </p:grpSpPr>
          <p:sp>
            <p:nvSpPr>
              <p:cNvPr id="24" name="Line 46">
                <a:extLst>
                  <a:ext uri="{FF2B5EF4-FFF2-40B4-BE49-F238E27FC236}">
                    <a16:creationId xmlns:a16="http://schemas.microsoft.com/office/drawing/2014/main" id="{C5782981-AAED-4748-A397-ADF4AAB86DFE}"/>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7">
                <a:extLst>
                  <a:ext uri="{FF2B5EF4-FFF2-40B4-BE49-F238E27FC236}">
                    <a16:creationId xmlns:a16="http://schemas.microsoft.com/office/drawing/2014/main" id="{4020A69D-C660-FA4E-A5DA-424D188BBF66}"/>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8">
                <a:extLst>
                  <a:ext uri="{FF2B5EF4-FFF2-40B4-BE49-F238E27FC236}">
                    <a16:creationId xmlns:a16="http://schemas.microsoft.com/office/drawing/2014/main" id="{CAC71A65-B5F2-AC4E-9BF2-494467BD9AB6}"/>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30" name="Freeform 49">
                <a:extLst>
                  <a:ext uri="{FF2B5EF4-FFF2-40B4-BE49-F238E27FC236}">
                    <a16:creationId xmlns:a16="http://schemas.microsoft.com/office/drawing/2014/main" id="{80378638-C3B8-D944-8567-079F70C5FCB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31" name="Freeform 50">
                <a:extLst>
                  <a:ext uri="{FF2B5EF4-FFF2-40B4-BE49-F238E27FC236}">
                    <a16:creationId xmlns:a16="http://schemas.microsoft.com/office/drawing/2014/main" id="{C98D23DB-FDEA-0841-9D77-3AC59DA9565E}"/>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32" name="Straight Connector 31">
              <a:extLst>
                <a:ext uri="{FF2B5EF4-FFF2-40B4-BE49-F238E27FC236}">
                  <a16:creationId xmlns:a16="http://schemas.microsoft.com/office/drawing/2014/main" id="{58E8BED2-4B1E-974F-BFCF-5699F313F9DC}"/>
                </a:ext>
              </a:extLst>
            </p:cNvPr>
            <p:cNvCxnSpPr>
              <a:cxnSpLocks/>
            </p:cNvCxnSpPr>
            <p:nvPr/>
          </p:nvCxnSpPr>
          <p:spPr>
            <a:xfrm>
              <a:off x="9148738" y="4691140"/>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438D1D5C-EF27-7648-AD77-6918B4A45646}"/>
                </a:ext>
              </a:extLst>
            </p:cNvPr>
            <p:cNvCxnSpPr/>
            <p:nvPr/>
          </p:nvCxnSpPr>
          <p:spPr>
            <a:xfrm>
              <a:off x="9617740" y="5055871"/>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63DA9BED-07A4-3B4F-B756-75766C38CC63}"/>
                </a:ext>
              </a:extLst>
            </p:cNvPr>
            <p:cNvCxnSpPr>
              <a:cxnSpLocks noChangeAspect="1"/>
            </p:cNvCxnSpPr>
            <p:nvPr/>
          </p:nvCxnSpPr>
          <p:spPr>
            <a:xfrm flipV="1">
              <a:off x="9170574" y="5377740"/>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67D3E102-2369-6B41-85D3-40C8CE0E7E0B}"/>
                </a:ext>
              </a:extLst>
            </p:cNvPr>
            <p:cNvCxnSpPr/>
            <p:nvPr/>
          </p:nvCxnSpPr>
          <p:spPr>
            <a:xfrm>
              <a:off x="9617740" y="5377740"/>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TextBox 35">
              <a:extLst>
                <a:ext uri="{FF2B5EF4-FFF2-40B4-BE49-F238E27FC236}">
                  <a16:creationId xmlns:a16="http://schemas.microsoft.com/office/drawing/2014/main" id="{EA6CB36E-D26C-614B-A623-6C1A151F073F}"/>
                </a:ext>
              </a:extLst>
            </p:cNvPr>
            <p:cNvSpPr txBox="1"/>
            <p:nvPr/>
          </p:nvSpPr>
          <p:spPr>
            <a:xfrm>
              <a:off x="9617740" y="4662811"/>
              <a:ext cx="106310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G</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A</a:t>
              </a:r>
              <a:r>
                <a:rPr lang="en-US" baseline="-25000" dirty="0">
                  <a:solidFill>
                    <a:srgbClr val="000000"/>
                  </a:solidFill>
                  <a:latin typeface="Calibri"/>
                  <a:ea typeface="Calibri"/>
                  <a:cs typeface="Calibri"/>
                  <a:sym typeface="Calibri"/>
                </a:rPr>
                <a:t>2</a:t>
              </a:r>
              <a:r>
                <a:rPr lang="en-US" dirty="0">
                  <a:solidFill>
                    <a:srgbClr val="000000"/>
                  </a:solidFill>
                  <a:latin typeface="Calibri"/>
                  <a:ea typeface="Calibri"/>
                  <a:cs typeface="Calibri"/>
                  <a:sym typeface="Calibri"/>
                </a:rPr>
                <a:t>, R</a:t>
              </a:r>
              <a:r>
                <a:rPr lang="en-US" baseline="-25000" dirty="0">
                  <a:solidFill>
                    <a:srgbClr val="000000"/>
                  </a:solidFill>
                  <a:latin typeface="Calibri"/>
                  <a:ea typeface="Calibri"/>
                  <a:cs typeface="Calibri"/>
                  <a:sym typeface="Calibri"/>
                </a:rPr>
                <a:t>2</a:t>
              </a:r>
            </a:p>
          </p:txBody>
        </p:sp>
        <p:sp>
          <p:nvSpPr>
            <p:cNvPr id="37" name="TextBox 36">
              <a:extLst>
                <a:ext uri="{FF2B5EF4-FFF2-40B4-BE49-F238E27FC236}">
                  <a16:creationId xmlns:a16="http://schemas.microsoft.com/office/drawing/2014/main" id="{70E07DD6-1264-FB4B-AD58-B95080C936B8}"/>
                </a:ext>
              </a:extLst>
            </p:cNvPr>
            <p:cNvSpPr txBox="1"/>
            <p:nvPr/>
          </p:nvSpPr>
          <p:spPr>
            <a:xfrm>
              <a:off x="10775832" y="5032141"/>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endParaRPr lang="en-US" baseline="-25000" dirty="0">
                <a:solidFill>
                  <a:srgbClr val="000000"/>
                </a:solidFill>
                <a:latin typeface="Calibri"/>
                <a:ea typeface="Calibri"/>
                <a:cs typeface="Calibri"/>
                <a:sym typeface="Calibri"/>
              </a:endParaRPr>
            </a:p>
          </p:txBody>
        </p:sp>
        <p:sp>
          <p:nvSpPr>
            <p:cNvPr id="38" name="TextBox 37">
              <a:extLst>
                <a:ext uri="{FF2B5EF4-FFF2-40B4-BE49-F238E27FC236}">
                  <a16:creationId xmlns:a16="http://schemas.microsoft.com/office/drawing/2014/main" id="{581A9F37-181E-5147-9E0A-9253283B619B}"/>
                </a:ext>
              </a:extLst>
            </p:cNvPr>
            <p:cNvSpPr txBox="1"/>
            <p:nvPr/>
          </p:nvSpPr>
          <p:spPr>
            <a:xfrm>
              <a:off x="6460740" y="5077137"/>
              <a:ext cx="41843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I</a:t>
              </a:r>
            </a:p>
          </p:txBody>
        </p:sp>
      </p:grpSp>
    </p:spTree>
    <p:extLst>
      <p:ext uri="{BB962C8B-B14F-4D97-AF65-F5344CB8AC3E}">
        <p14:creationId xmlns:p14="http://schemas.microsoft.com/office/powerpoint/2010/main" val="3661851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13757" y="159293"/>
            <a:ext cx="11234056" cy="67582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Reciprocity and dipoles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89538" y="1530813"/>
                <a:ext cx="10682989" cy="4511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rPr>
                  <a:t>For dipole (Length:</a:t>
                </a:r>
                <a:r>
                  <a:rPr lang="en-US" sz="2000" i="1"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𝑙</m:t>
                    </m:r>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𝜆</m:t>
                        </m:r>
                      </m:num>
                      <m:den>
                        <m:r>
                          <a:rPr lang="en-US" sz="2000" i="1">
                            <a:solidFill>
                              <a:srgbClr val="000000"/>
                            </a:solidFill>
                            <a:latin typeface="Cambria Math" panose="02040503050406030204" pitchFamily="18" charset="0"/>
                          </a:rPr>
                          <m:t>2</m:t>
                        </m:r>
                      </m:den>
                    </m:f>
                  </m:oMath>
                </a14:m>
                <a:r>
                  <a:rPr lang="en-US" sz="2000" dirty="0">
                    <a:solidFill>
                      <a:srgbClr val="000000"/>
                    </a:solidFill>
                  </a:rPr>
                  <a:t>)</a:t>
                </a:r>
              </a:p>
              <a:p>
                <a:pPr marL="285750" indent="-285750" latinLnBrk="1"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r>
                          <a:rPr lang="en-US" sz="2000" i="1">
                            <a:solidFill>
                              <a:srgbClr val="000000"/>
                            </a:solidFill>
                            <a:latin typeface="Cambria Math" panose="02040503050406030204" pitchFamily="18" charset="0"/>
                            <a:cs typeface="Calibri"/>
                            <a:sym typeface="Calibri"/>
                          </a:rPr>
                          <m:t>𝐴</m:t>
                        </m:r>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𝑑</m:t>
                        </m:r>
                        <m:r>
                          <m:rPr>
                            <m:sty m:val="p"/>
                          </m:rPr>
                          <a:rPr lang="el-GR" sz="2000" i="1">
                            <a:solidFill>
                              <a:srgbClr val="000000"/>
                            </a:solidFill>
                            <a:latin typeface="Cambria Math" panose="02040503050406030204" pitchFamily="18" charset="0"/>
                            <a:ea typeface="Cambria Math" panose="02040503050406030204" pitchFamily="18" charset="0"/>
                            <a:sym typeface="Calibri"/>
                          </a:rPr>
                          <m:t>Ω</m:t>
                        </m:r>
                        <m:r>
                          <a:rPr lang="en-US" sz="2000" i="1">
                            <a:solidFill>
                              <a:srgbClr val="000000"/>
                            </a:solidFill>
                            <a:latin typeface="Cambria Math" panose="02040503050406030204" pitchFamily="18" charset="0"/>
                            <a:ea typeface="Cambria Math" panose="02040503050406030204" pitchFamily="18" charset="0"/>
                            <a:sym typeface="Calibri"/>
                          </a:rPr>
                          <m:t>=</m:t>
                        </m:r>
                        <m:nary>
                          <m:naryPr>
                            <m:limLoc m:val="undOvr"/>
                            <m:subHide m:val="on"/>
                            <m:supHide m:val="on"/>
                            <m:ctrlPr>
                              <a:rPr lang="en-US" sz="2000" i="1">
                                <a:solidFill>
                                  <a:srgbClr val="000000"/>
                                </a:solidFill>
                                <a:latin typeface="Cambria Math" panose="02040503050406030204" pitchFamily="18" charset="0"/>
                                <a:ea typeface="Cambria Math" panose="02040503050406030204" pitchFamily="18" charset="0"/>
                                <a:sym typeface="Calibri"/>
                              </a:rPr>
                            </m:ctrlPr>
                          </m:naryPr>
                          <m:sub/>
                          <m:sup/>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h</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𝜂</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num>
                              <m:den>
                                <m:r>
                                  <a:rPr lang="en-US" sz="2000" i="1">
                                    <a:solidFill>
                                      <a:srgbClr val="000000"/>
                                    </a:solidFill>
                                    <a:latin typeface="Cambria Math" panose="02040503050406030204" pitchFamily="18" charset="0"/>
                                    <a:ea typeface="Cambria Math" panose="02040503050406030204" pitchFamily="18" charset="0"/>
                                    <a:sym typeface="Calibri"/>
                                  </a:rPr>
                                  <m:t>4</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e>
                    </m:nary>
                  </m:oMath>
                </a14:m>
                <a:r>
                  <a:rPr lang="en-US" sz="2000" dirty="0">
                    <a:solidFill>
                      <a:srgbClr val="000000"/>
                    </a:solidFill>
                    <a:latin typeface="Calibri"/>
                    <a:ea typeface="Calibri"/>
                    <a:cs typeface="Calibri"/>
                    <a:sym typeface="Calibri"/>
                  </a:rPr>
                  <a:t>, so</a:t>
                </a: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𝑙</m:t>
                            </m:r>
                          </m:e>
                          <m:sup>
                            <m:r>
                              <a:rPr lang="en-US" sz="2000" i="1">
                                <a:solidFill>
                                  <a:srgbClr val="000000"/>
                                </a:solidFill>
                                <a:latin typeface="Cambria Math" panose="02040503050406030204" pitchFamily="18" charset="0"/>
                                <a:ea typeface="Cambria Math" panose="02040503050406030204" pitchFamily="18" charset="0"/>
                              </a:rPr>
                              <m:t>2</m:t>
                            </m:r>
                          </m:sup>
                        </m:sSup>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cs typeface="Calibri"/>
                            <a:sym typeface="Calibri"/>
                          </a:rPr>
                          <m:t>16</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 </m:t>
                        </m:r>
                      </m:den>
                    </m:f>
                    <m:r>
                      <a:rPr lang="en-US" sz="2000" i="1">
                        <a:solidFill>
                          <a:srgbClr val="000000"/>
                        </a:solidFill>
                        <a:latin typeface="Cambria Math" panose="02040503050406030204" pitchFamily="18" charset="0"/>
                        <a:cs typeface="Calibri"/>
                        <a:sym typeface="Calibri"/>
                      </a:rPr>
                      <m:t> </m:t>
                    </m:r>
                    <m:nary>
                      <m:naryPr>
                        <m:limLoc m:val="undOvr"/>
                        <m:subHide m:val="on"/>
                        <m:supHide m:val="on"/>
                        <m:ctrlPr>
                          <a:rPr lang="en-US" sz="2000" i="1">
                            <a:solidFill>
                              <a:srgbClr val="000000"/>
                            </a:solidFill>
                            <a:latin typeface="Cambria Math" panose="02040503050406030204" pitchFamily="18" charset="0"/>
                            <a:cs typeface="Calibri"/>
                            <a:sym typeface="Calibri"/>
                          </a:rPr>
                        </m:ctrlPr>
                      </m:naryPr>
                      <m:sub/>
                      <m:sup/>
                      <m:e>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d>
                          <m:dPr>
                            <m:ctrlPr>
                              <a:rPr lang="en-US" sz="2000" i="1">
                                <a:solidFill>
                                  <a:srgbClr val="000000"/>
                                </a:solidFill>
                                <a:latin typeface="Cambria Math" panose="02040503050406030204" pitchFamily="18" charset="0"/>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e>
                        </m:d>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𝜋</m:t>
                            </m:r>
                          </m:num>
                          <m:den>
                            <m:r>
                              <a:rPr lang="en-US" sz="2000" i="1">
                                <a:solidFill>
                                  <a:srgbClr val="000000"/>
                                </a:solidFill>
                                <a:latin typeface="Cambria Math" panose="02040503050406030204" pitchFamily="18" charset="0"/>
                                <a:ea typeface="Cambria Math" panose="02040503050406030204" pitchFamily="18" charset="0"/>
                              </a:rPr>
                              <m:t>6</m:t>
                            </m:r>
                          </m:den>
                        </m:f>
                      </m:e>
                    </m:nary>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𝑙</m:t>
                            </m:r>
                          </m:num>
                          <m:den>
                            <m:r>
                              <a:rPr lang="en-US" sz="2000" i="1">
                                <a:solidFill>
                                  <a:srgbClr val="000000"/>
                                </a:solidFill>
                                <a:latin typeface="Cambria Math" panose="02040503050406030204" pitchFamily="18" charset="0"/>
                                <a:ea typeface="Cambria Math" panose="02040503050406030204" pitchFamily="18" charset="0"/>
                                <a:sym typeface="Calibri"/>
                              </a:rPr>
                              <m:t>𝜆</m:t>
                            </m:r>
                          </m:den>
                        </m:f>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oMath>
                </a14:m>
                <a:endParaRPr lang="en-US" sz="2000"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𝐴</m:t>
                    </m:r>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3</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𝜆</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𝜋</m:t>
                        </m:r>
                      </m:den>
                    </m:f>
                    <m:r>
                      <a:rPr lang="en-US" sz="2000" i="1">
                        <a:solidFill>
                          <a:srgbClr val="000000"/>
                        </a:solidFill>
                        <a:latin typeface="Cambria Math" panose="02040503050406030204" pitchFamily="18" charset="0"/>
                        <a:cs typeface="Calibri"/>
                        <a:sym typeface="Calibri"/>
                      </a:rPr>
                      <m:t> </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𝑠𝑖𝑛</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r>
                      <a:rPr lang="en-US" sz="2000" i="1">
                        <a:solidFill>
                          <a:srgbClr val="000000"/>
                        </a:solidFill>
                        <a:latin typeface="Cambria Math" panose="02040503050406030204" pitchFamily="18" charset="0"/>
                        <a:ea typeface="Calibri"/>
                        <a:cs typeface="Calibri"/>
                        <a:sym typeface="Calibri"/>
                      </a:rPr>
                      <m:t>=1.5</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𝑠𝑖𝑛</m:t>
                        </m:r>
                      </m:e>
                      <m:sup>
                        <m:r>
                          <a:rPr lang="en-US" sz="2000" i="1">
                            <a:solidFill>
                              <a:srgbClr val="000000"/>
                            </a:solidFill>
                            <a:latin typeface="Cambria Math" panose="02040503050406030204" pitchFamily="18" charset="0"/>
                          </a:rPr>
                          <m:t>2</m:t>
                        </m:r>
                      </m:sup>
                    </m:sSup>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r>
                      <a:rPr lang="en-US" sz="200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latin typeface="Calibri"/>
                  </a:rPr>
                  <a:t> </a:t>
                </a:r>
                <a:r>
                  <a:rPr lang="en-US" sz="2000" dirty="0">
                    <a:solidFill>
                      <a:srgbClr val="000000"/>
                    </a:solidFill>
                  </a:rPr>
                  <a:t>  Note we used </a:t>
                </a:r>
                <a14:m>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𝑙</m:t>
                        </m:r>
                      </m:num>
                      <m:den>
                        <m:r>
                          <a:rPr lang="en-US" sz="2000" i="1">
                            <a:solidFill>
                              <a:srgbClr val="000000"/>
                            </a:solidFill>
                            <a:latin typeface="Cambria Math" panose="02040503050406030204" pitchFamily="18" charset="0"/>
                          </a:rPr>
                          <m:t>2</m:t>
                        </m:r>
                      </m:den>
                    </m:f>
                    <m:r>
                      <a:rPr lang="en-US" sz="2000" i="1">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sin</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𝜃</m:t>
                    </m:r>
                    <m:r>
                      <a:rPr lang="en-US" sz="2000" i="1">
                        <a:solidFill>
                          <a:srgbClr val="000000"/>
                        </a:solidFill>
                        <a:latin typeface="Cambria Math" panose="02040503050406030204" pitchFamily="18" charset="0"/>
                      </a:rPr>
                      <m:t>)</m:t>
                    </m:r>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rPr>
                        </m:ctrlPr>
                      </m:fPr>
                      <m:num>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r>
                      <a:rPr lang="en-US" sz="2000" b="0" i="1" smtClean="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b="0" i="1" smtClean="0">
                            <a:solidFill>
                              <a:srgbClr val="000000"/>
                            </a:solidFill>
                            <a:latin typeface="Cambria Math" panose="02040503050406030204" pitchFamily="18" charset="0"/>
                          </a:rPr>
                          <m:t>8</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r>
                  <a:rPr lang="en-US" sz="2000" i="1" dirty="0">
                    <a:solidFill>
                      <a:srgbClr val="000000"/>
                    </a:solidFill>
                    <a:latin typeface="Cambria Math" panose="02040503050406030204" pitchFamily="18" charset="0"/>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2</m:t>
                        </m:r>
                      </m:sub>
                    </m:sSub>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1</m:t>
                        </m:r>
                      </m:sub>
                    </m:sSub>
                  </m:oMath>
                </a14:m>
                <a:endParaRPr lang="en-US" sz="2000" i="1" dirty="0">
                  <a:solidFill>
                    <a:srgbClr val="000000"/>
                  </a:solidFill>
                  <a:latin typeface="Cambria Math" panose="02040503050406030204" pitchFamily="18" charset="0"/>
                </a:endParaRPr>
              </a:p>
              <a:p>
                <a:pPr marL="285750" indent="-285750" algn="l" rtl="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𝐼</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1</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p>
                          <m:sSupPr>
                            <m:ctrlPr>
                              <a:rPr lang="en-US" sz="2000" b="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𝑉</m:t>
                            </m:r>
                            <m:r>
                              <a:rPr lang="en-US" sz="2000" b="0" i="1" smtClean="0">
                                <a:solidFill>
                                  <a:srgbClr val="000000"/>
                                </a:solidFill>
                                <a:latin typeface="Cambria Math" panose="02040503050406030204" pitchFamily="18" charset="0"/>
                              </a:rPr>
                              <m:t>|</m:t>
                            </m:r>
                          </m:e>
                          <m:sup>
                            <m:r>
                              <a:rPr lang="en-US" sz="2000" b="0" i="1" smtClean="0">
                                <a:solidFill>
                                  <a:srgbClr val="000000"/>
                                </a:solidFill>
                                <a:latin typeface="Cambria Math" panose="02040503050406030204" pitchFamily="18" charset="0"/>
                              </a:rPr>
                              <m:t>2</m:t>
                            </m:r>
                          </m:sup>
                        </m:sSup>
                      </m:num>
                      <m:den>
                        <m:r>
                          <a:rPr lang="en-US" sz="2000" b="0" i="1" smtClean="0">
                            <a:solidFill>
                              <a:srgbClr val="000000"/>
                            </a:solidFill>
                            <a:latin typeface="Cambria Math" panose="02040503050406030204" pitchFamily="18" charset="0"/>
                          </a:rPr>
                          <m:t>8</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𝑟</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𝐺</m:t>
                            </m:r>
                          </m:e>
                          <m:sub>
                            <m:r>
                              <a:rPr lang="en-US" sz="2000" b="0" i="1" smtClean="0">
                                <a:solidFill>
                                  <a:srgbClr val="000000"/>
                                </a:solidFill>
                                <a:latin typeface="Cambria Math" panose="02040503050406030204" pitchFamily="18" charset="0"/>
                              </a:rPr>
                              <m:t>1</m:t>
                            </m:r>
                          </m:sub>
                        </m:sSub>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𝐴</m:t>
                            </m:r>
                          </m:e>
                          <m:sub>
                            <m:r>
                              <a:rPr lang="en-US" sz="2000" b="0" i="1" smtClean="0">
                                <a:solidFill>
                                  <a:srgbClr val="000000"/>
                                </a:solidFill>
                                <a:latin typeface="Cambria Math" panose="02040503050406030204" pitchFamily="18" charset="0"/>
                              </a:rPr>
                              <m:t>2</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89538" y="1530813"/>
                <a:ext cx="10682989" cy="4511635"/>
              </a:xfrm>
              <a:prstGeom prst="rect">
                <a:avLst/>
              </a:prstGeom>
              <a:blipFill>
                <a:blip r:embed="rId3"/>
                <a:stretch>
                  <a:fillRect l="-950" t="-19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Tree>
    <p:extLst>
      <p:ext uri="{BB962C8B-B14F-4D97-AF65-F5344CB8AC3E}">
        <p14:creationId xmlns:p14="http://schemas.microsoft.com/office/powerpoint/2010/main" val="1533600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35: Intermodulation</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67982" y="1830259"/>
                <a:ext cx="10656035" cy="42469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rgbClr val="000000"/>
                    </a:solidFill>
                    <a:sym typeface="Calibri"/>
                  </a:rPr>
                  <a:t>Only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3</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 </m:t>
                    </m:r>
                    <m:r>
                      <a:rPr lang="en-US" sz="2000" b="0" i="1" smtClean="0">
                        <a:solidFill>
                          <a:srgbClr val="000000"/>
                        </a:solidFill>
                        <a:latin typeface="Cambria Math" panose="02040503050406030204" pitchFamily="18" charset="0"/>
                        <a:sym typeface="Calibri"/>
                      </a:rPr>
                      <m:t>𝑎𝑛𝑑</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2</m:t>
                        </m:r>
                      </m:sub>
                    </m:sSub>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𝑓</m:t>
                        </m:r>
                      </m:e>
                      <m:sub>
                        <m:r>
                          <a:rPr lang="en-US" sz="2000" b="0" i="1" smtClean="0">
                            <a:solidFill>
                              <a:srgbClr val="000000"/>
                            </a:solidFill>
                            <a:latin typeface="Cambria Math" panose="02040503050406030204" pitchFamily="18" charset="0"/>
                            <a:sym typeface="Calibri"/>
                          </a:rPr>
                          <m:t>1</m:t>
                        </m:r>
                      </m:sub>
                    </m:sSub>
                  </m:oMath>
                </a14:m>
                <a:r>
                  <a:rPr lang="en-US" sz="2000" dirty="0">
                    <a:solidFill>
                      <a:srgbClr val="000000"/>
                    </a:solidFill>
                    <a:sym typeface="Calibri"/>
                  </a:rPr>
                  <a:t> are close enough to the rf frequency to matter for intermodulation</a:t>
                </a:r>
              </a:p>
              <a:p>
                <a:pPr hangingPunct="0"/>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coefficients and frequencies for </a:t>
                </a:r>
                <a14:m>
                  <m:oMath xmlns:m="http://schemas.openxmlformats.org/officeDocument/2006/math">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1</m:t>
                                    </m:r>
                                  </m:sub>
                                </m:sSub>
                                <m:r>
                                  <a:rPr lang="en-US" sz="2000" b="0" i="1" smtClean="0">
                                    <a:solidFill>
                                      <a:srgbClr val="000000"/>
                                    </a:solidFill>
                                    <a:latin typeface="Cambria Math" panose="02040503050406030204" pitchFamily="18" charset="0"/>
                                    <a:sym typeface="Calibri"/>
                                  </a:rPr>
                                  <m:t>𝑡</m:t>
                                </m:r>
                              </m:e>
                            </m:d>
                          </m:e>
                        </m:func>
                        <m:r>
                          <a:rPr lang="en-US" sz="2000" i="1">
                            <a:solidFill>
                              <a:srgbClr val="000000"/>
                            </a:solidFill>
                            <a:latin typeface="Cambria Math" panose="02040503050406030204" pitchFamily="18" charset="0"/>
                            <a:sym typeface="Calibri"/>
                          </a:rPr>
                          <m:t>+[</m:t>
                        </m:r>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5</m:t>
                        </m:r>
                      </m:sup>
                    </m:sSup>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3</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5</m:t>
                        </m:r>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𝑓</m:t>
                        </m:r>
                      </m:e>
                      <m:sub>
                        <m:r>
                          <a:rPr lang="en-US" sz="2000" i="1">
                            <a:solidFill>
                              <a:srgbClr val="000000"/>
                            </a:solidFill>
                            <a:latin typeface="Cambria Math" panose="02040503050406030204" pitchFamily="18" charset="0"/>
                            <a:sym typeface="Calibri"/>
                          </a:rPr>
                          <m:t>1</m:t>
                        </m:r>
                      </m:sub>
                    </m:sSub>
                  </m:oMath>
                </a14:m>
                <a:endParaRPr lang="en-US" sz="2000" dirty="0">
                  <a:solidFill>
                    <a:srgbClr val="000000"/>
                  </a:solidFill>
                  <a:sym typeface="Calibri"/>
                </a:endParaRPr>
              </a:p>
              <a:p>
                <a:pPr marL="457200" indent="-457200" hangingPunct="0">
                  <a:buFont typeface="+mj-lt"/>
                  <a:buAutoNum type="arabicPeriod"/>
                </a:pPr>
                <a:r>
                  <a:rPr lang="en-US" sz="2000" dirty="0">
                    <a:solidFill>
                      <a:srgbClr val="000000"/>
                    </a:solidFill>
                    <a:sym typeface="Calibri"/>
                  </a:rPr>
                  <a:t>Find the MDS and the antenna limited MDR</a:t>
                </a: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𝑀𝐷𝑆</m:t>
                    </m:r>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num>
                      <m:den>
                        <m:r>
                          <a:rPr lang="en-US" sz="2000" b="0" i="1" smtClean="0">
                            <a:solidFill>
                              <a:srgbClr val="000000"/>
                            </a:solidFill>
                            <a:latin typeface="Cambria Math" panose="02040503050406030204" pitchFamily="18" charset="0"/>
                            <a:sym typeface="Calibri"/>
                          </a:rPr>
                          <m:t>𝐺</m:t>
                        </m:r>
                      </m:den>
                    </m:f>
                  </m:oMath>
                </a14:m>
                <a:r>
                  <a:rPr lang="en-US" sz="2000" dirty="0">
                    <a:solidFill>
                      <a:srgbClr val="000000"/>
                    </a:solidFill>
                    <a:sym typeface="Calibri"/>
                  </a:rPr>
                  <a:t>, </a:t>
                </a:r>
                <a14:m>
                  <m:oMath xmlns:m="http://schemas.openxmlformats.org/officeDocument/2006/math">
                    <m:r>
                      <a:rPr lang="en-US" sz="2000" b="0" i="1" smtClean="0">
                        <a:solidFill>
                          <a:srgbClr val="000000"/>
                        </a:solidFill>
                        <a:latin typeface="Cambria Math" panose="02040503050406030204" pitchFamily="18" charset="0"/>
                        <a:sym typeface="Calibri"/>
                      </a:rPr>
                      <m:t>𝑀𝐷𝐼</m:t>
                    </m:r>
                  </m:oMath>
                </a14:m>
                <a:r>
                  <a:rPr lang="en-US" sz="2000" dirty="0">
                    <a:solidFill>
                      <a:srgbClr val="000000"/>
                    </a:solidFill>
                    <a:sym typeface="Calibri"/>
                  </a:rPr>
                  <a:t> is input that gives output tone + </a:t>
                </a:r>
                <a14:m>
                  <m:oMath xmlns:m="http://schemas.openxmlformats.org/officeDocument/2006/math">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𝑃</m:t>
                        </m:r>
                      </m:e>
                      <m:sub>
                        <m:r>
                          <a:rPr lang="en-US" sz="2000" b="0" i="1" smtClean="0">
                            <a:solidFill>
                              <a:srgbClr val="000000"/>
                            </a:solidFill>
                            <a:latin typeface="Cambria Math" panose="02040503050406030204" pitchFamily="18" charset="0"/>
                            <a:sym typeface="Calibri"/>
                          </a:rPr>
                          <m:t>𝑛</m:t>
                        </m:r>
                      </m:sub>
                    </m:sSub>
                  </m:oMath>
                </a14:m>
                <a:endParaRPr lang="en-US" sz="2000"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𝑀𝐷𝑅</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𝑀𝐷𝐼</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𝑀𝐷𝑆</m:t>
                    </m:r>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67982" y="1830259"/>
                <a:ext cx="10656035" cy="4246902"/>
              </a:xfrm>
              <a:prstGeom prst="rect">
                <a:avLst/>
              </a:prstGeom>
              <a:blipFill>
                <a:blip r:embed="rId3"/>
                <a:stretch>
                  <a:fillRect l="-1071" t="-896" r="-15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102</a:t>
            </a:fld>
            <a:endParaRPr lang="en-US"/>
          </a:p>
        </p:txBody>
      </p:sp>
    </p:spTree>
    <p:extLst>
      <p:ext uri="{BB962C8B-B14F-4D97-AF65-F5344CB8AC3E}">
        <p14:creationId xmlns:p14="http://schemas.microsoft.com/office/powerpoint/2010/main" val="2173254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90683"/>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37: Antennas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58346" y="1422058"/>
                <a:ext cx="11590638" cy="53257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dirty="0">
                    <a:solidFill>
                      <a:srgbClr val="000000"/>
                    </a:solidFill>
                    <a:sym typeface="Calibri"/>
                  </a:rPr>
                  <a:t>Use the relation between gain and effective area to rewrite the </a:t>
                </a:r>
                <a:r>
                  <a:rPr lang="en-US" dirty="0" err="1">
                    <a:solidFill>
                      <a:srgbClr val="000000"/>
                    </a:solidFill>
                    <a:sym typeface="Calibri"/>
                  </a:rPr>
                  <a:t>Friis</a:t>
                </a:r>
                <a:r>
                  <a:rPr lang="en-US" dirty="0">
                    <a:solidFill>
                      <a:srgbClr val="000000"/>
                    </a:solidFill>
                    <a:sym typeface="Calibri"/>
                  </a:rPr>
                  <a:t> transmission formula in terms of gain only.  Consider UHF for airplanes.  If the frequency makes the quarter length stub antenna have gain 2, find the maximum possible LOS at 10km height.  Required receiver power is –90 dBm.  Find the minimum transmission power.</a:t>
                </a:r>
              </a:p>
              <a:p>
                <a:pPr marL="742950" lvl="1" indent="-285750" latinLnBrk="1"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Friis  radiation formula is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𝑟</m:t>
                        </m:r>
                      </m:sub>
                    </m:sSub>
                    <m:r>
                      <a:rPr lang="en-US" i="1">
                        <a:solidFill>
                          <a:srgbClr val="000000"/>
                        </a:solidFill>
                        <a:latin typeface="Cambria Math" panose="02040503050406030204" pitchFamily="18" charset="0"/>
                        <a:cs typeface="Calibri" panose="020F0502020204030204" pitchFamily="34" charset="0"/>
                      </a:rPr>
                      <m:t>=</m:t>
                    </m:r>
                    <m:f>
                      <m:fPr>
                        <m:ctrlPr>
                          <a:rPr lang="en-US" i="1">
                            <a:solidFill>
                              <a:srgbClr val="000000"/>
                            </a:solidFill>
                            <a:latin typeface="Cambria Math" panose="02040503050406030204" pitchFamily="18" charset="0"/>
                            <a:cs typeface="Calibri" panose="020F0502020204030204" pitchFamily="34" charset="0"/>
                          </a:rPr>
                        </m:ctrlPr>
                      </m:fPr>
                      <m:num>
                        <m:sSub>
                          <m:sSubPr>
                            <m:ctrlPr>
                              <a:rPr lang="en-US" i="1">
                                <a:solidFill>
                                  <a:srgbClr val="000000"/>
                                </a:solidFill>
                                <a:latin typeface="Cambria Math" panose="02040503050406030204" pitchFamily="18" charset="0"/>
                                <a:cs typeface="Calibri" panose="020F0502020204030204" pitchFamily="34" charset="0"/>
                              </a:rPr>
                            </m:ctrlPr>
                          </m:sSubPr>
                          <m:e>
                            <m:r>
                              <a:rPr lang="en-US" i="1">
                                <a:solidFill>
                                  <a:srgbClr val="000000"/>
                                </a:solidFill>
                                <a:latin typeface="Cambria Math" panose="02040503050406030204" pitchFamily="18" charset="0"/>
                                <a:cs typeface="Calibri" panose="020F0502020204030204" pitchFamily="34" charset="0"/>
                              </a:rPr>
                              <m:t>𝑃</m:t>
                            </m:r>
                          </m:e>
                          <m:sub>
                            <m:r>
                              <a:rPr lang="en-US" i="1">
                                <a:solidFill>
                                  <a:srgbClr val="000000"/>
                                </a:solidFill>
                                <a:latin typeface="Cambria Math" panose="02040503050406030204" pitchFamily="18" charset="0"/>
                                <a:cs typeface="Calibri" panose="020F0502020204030204" pitchFamily="34" charset="0"/>
                              </a:rPr>
                              <m:t>𝑡</m:t>
                            </m:r>
                          </m:sub>
                        </m:sSub>
                        <m:r>
                          <a:rPr lang="en-US" i="1">
                            <a:solidFill>
                              <a:srgbClr val="000000"/>
                            </a:solidFill>
                            <a:latin typeface="Cambria Math" panose="02040503050406030204" pitchFamily="18" charset="0"/>
                            <a:cs typeface="Calibri" panose="020F0502020204030204" pitchFamily="34" charset="0"/>
                          </a:rPr>
                          <m:t>𝐺𝐴</m:t>
                        </m:r>
                      </m:num>
                      <m:den>
                        <m:r>
                          <a:rPr lang="en-US" i="1">
                            <a:solidFill>
                              <a:srgbClr val="000000"/>
                            </a:solidFill>
                            <a:latin typeface="Cambria Math" panose="02040503050406030204" pitchFamily="18" charset="0"/>
                            <a:cs typeface="Calibri" panose="020F0502020204030204" pitchFamily="34" charset="0"/>
                          </a:rPr>
                          <m:t>4</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rPr>
                      <m:t> </m:t>
                    </m:r>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𝜆</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m:t>
                    </m:r>
                    <m:f>
                      <m:f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ctrlPr>
                      </m:fPr>
                      <m:num>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𝑐</m:t>
                        </m:r>
                      </m:num>
                      <m:den>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rPr>
                          <m:t>𝑓</m:t>
                        </m:r>
                      </m:den>
                    </m:f>
                  </m:oMath>
                </a14:m>
                <a:r>
                  <a:rPr lang="en-US" i="1" dirty="0">
                    <a:solidFill>
                      <a:srgbClr val="000000"/>
                    </a:solidFill>
                    <a:latin typeface="Cambria Math" panose="02040503050406030204" pitchFamily="18" charset="0"/>
                    <a:ea typeface="Cambria Math" panose="02040503050406030204" pitchFamily="18" charset="0"/>
                    <a:cs typeface="Calibri" panose="020F0502020204030204" pitchFamily="34" charset="0"/>
                  </a:rPr>
                  <a:t> </a:t>
                </a:r>
                <a:r>
                  <a:rPr lang="en-US" dirty="0">
                    <a:solidFill>
                      <a:srgbClr val="000000"/>
                    </a:solidFill>
                    <a:ea typeface="Cambria Math" panose="02040503050406030204" pitchFamily="18" charset="0"/>
                    <a:cs typeface="Calibri" panose="020F0502020204030204" pitchFamily="34" charset="0"/>
                  </a:rPr>
                  <a:t>and </a:t>
                </a:r>
                <a14:m>
                  <m:oMath xmlns:m="http://schemas.openxmlformats.org/officeDocument/2006/math">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m:t>
                        </m:r>
                      </m:num>
                      <m:den>
                        <m:r>
                          <a:rPr lang="en-US" b="0" i="1" smtClean="0">
                            <a:solidFill>
                              <a:srgbClr val="000000"/>
                            </a:solidFill>
                            <a:latin typeface="Cambria Math" panose="02040503050406030204" pitchFamily="18" charset="0"/>
                          </a:rPr>
                          <m:t>𝐴</m:t>
                        </m:r>
                      </m:den>
                    </m:f>
                    <m:r>
                      <a:rPr lang="en-US">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r>
                          <a:rPr lang="en-US" i="1">
                            <a:solidFill>
                              <a:srgbClr val="000000"/>
                            </a:solidFill>
                            <a:latin typeface="Cambria Math" panose="02040503050406030204" pitchFamily="18" charset="0"/>
                            <a:ea typeface="Cambria Math" panose="02040503050406030204" pitchFamily="18" charset="0"/>
                          </a:rPr>
                          <m:t>𝜋</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𝜆</m:t>
                            </m:r>
                          </m:e>
                          <m:sup>
                            <m:r>
                              <a:rPr lang="en-US" i="1">
                                <a:solidFill>
                                  <a:srgbClr val="000000"/>
                                </a:solidFill>
                                <a:latin typeface="Cambria Math" panose="02040503050406030204" pitchFamily="18" charset="0"/>
                              </a:rPr>
                              <m:t>2</m:t>
                            </m:r>
                          </m:sup>
                        </m:sSup>
                      </m:den>
                    </m:f>
                  </m:oMath>
                </a14:m>
                <a:r>
                  <a:rPr lang="en-US" dirty="0">
                    <a:solidFill>
                      <a:srgbClr val="000000"/>
                    </a:solidFill>
                  </a:rPr>
                  <a:t>, so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𝐺𝑐</m:t>
                            </m:r>
                          </m:num>
                          <m:den>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oMath>
                </a14:m>
                <a:endParaRPr lang="en-US"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oMath>
                </a14:m>
                <a:r>
                  <a:rPr lang="en-US" dirty="0">
                    <a:solidFill>
                      <a:srgbClr val="000000"/>
                    </a:solidFill>
                  </a:rPr>
                  <a:t> requires  </a:t>
                </a:r>
                <a14:m>
                  <m:oMath xmlns:m="http://schemas.openxmlformats.org/officeDocument/2006/math">
                    <m:r>
                      <a:rPr lang="en-US" b="0" i="1" smtClean="0">
                        <a:solidFill>
                          <a:srgbClr val="000000"/>
                        </a:solidFill>
                        <a:latin typeface="Cambria Math" panose="02040503050406030204" pitchFamily="18" charset="0"/>
                      </a:rPr>
                      <m:t>−90</m:t>
                    </m:r>
                    <m:r>
                      <a:rPr lang="en-US" b="0" i="1" smtClean="0">
                        <a:solidFill>
                          <a:srgbClr val="000000"/>
                        </a:solidFill>
                        <a:latin typeface="Cambria Math" panose="02040503050406030204" pitchFamily="18" charset="0"/>
                      </a:rPr>
                      <m:t>𝑑𝐵𝑚</m:t>
                    </m:r>
                  </m:oMath>
                </a14:m>
                <a:r>
                  <a:rPr lang="en-US" dirty="0">
                    <a:solidFill>
                      <a:srgbClr val="000000"/>
                    </a:solidFill>
                  </a:rPr>
                  <a:t> power.  </a:t>
                </a:r>
                <a14:m>
                  <m:oMath xmlns:m="http://schemas.openxmlformats.org/officeDocument/2006/math">
                    <m:r>
                      <a:rPr lang="en-US" b="0" i="1" smtClean="0">
                        <a:solidFill>
                          <a:srgbClr val="000000"/>
                        </a:solidFill>
                        <a:latin typeface="Cambria Math" panose="02040503050406030204" pitchFamily="18" charset="0"/>
                      </a:rPr>
                      <m:t>−90=10</m:t>
                    </m:r>
                    <m:func>
                      <m:funcPr>
                        <m:ctrlPr>
                          <a:rPr lang="en-US" b="0" i="1" smtClean="0">
                            <a:solidFill>
                              <a:srgbClr val="000000"/>
                            </a:solidFill>
                            <a:latin typeface="Cambria Math" panose="02040503050406030204" pitchFamily="18" charset="0"/>
                          </a:rPr>
                        </m:ctrlPr>
                      </m:funcPr>
                      <m:fName>
                        <m:r>
                          <m:rPr>
                            <m:sty m:val="p"/>
                          </m:rPr>
                          <a:rPr lang="en-US" b="0" i="0" smtClean="0">
                            <a:solidFill>
                              <a:srgbClr val="000000"/>
                            </a:solidFill>
                            <a:latin typeface="Cambria Math" panose="02040503050406030204" pitchFamily="18" charset="0"/>
                          </a:rPr>
                          <m:t>log</m:t>
                        </m:r>
                      </m:fName>
                      <m:e>
                        <m:d>
                          <m:dPr>
                            <m:ctrlPr>
                              <a:rPr lang="en-US" b="0" i="1" smtClean="0">
                                <a:solidFill>
                                  <a:srgbClr val="000000"/>
                                </a:solidFill>
                                <a:latin typeface="Cambria Math" panose="02040503050406030204" pitchFamily="18" charset="0"/>
                              </a:rPr>
                            </m:ctrlPr>
                          </m:dPr>
                          <m:e>
                            <m:f>
                              <m:fPr>
                                <m:ctrlPr>
                                  <a:rPr lang="en-US" b="0" i="1" smtClean="0">
                                    <a:solidFill>
                                      <a:srgbClr val="000000"/>
                                    </a:solidFill>
                                    <a:latin typeface="Cambria Math" panose="02040503050406030204" pitchFamily="18" charset="0"/>
                                  </a:rPr>
                                </m:ctrlPr>
                              </m:fPr>
                              <m:num>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𝑟</m:t>
                                    </m:r>
                                  </m:sub>
                                </m:sSub>
                              </m:num>
                              <m:den>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𝑚𝑊</m:t>
                                </m:r>
                              </m:den>
                            </m:f>
                          </m:e>
                        </m:d>
                      </m:e>
                    </m:func>
                  </m:oMath>
                </a14:m>
                <a:r>
                  <a:rPr lang="en-US" dirty="0">
                    <a:solidFill>
                      <a:srgbClr val="000000"/>
                    </a:solidFill>
                  </a:rPr>
                  <a:t>, so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𝑟</m:t>
                        </m:r>
                      </m:sub>
                    </m:sSub>
                  </m:oMath>
                </a14:m>
                <a:r>
                  <a:rPr lang="en-US" dirty="0">
                    <a:solidFill>
                      <a:srgbClr val="000000"/>
                    </a:solidFill>
                  </a:rPr>
                  <a:t> must be at least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−12</m:t>
                        </m:r>
                      </m:sup>
                    </m:sSup>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𝑊</m:t>
                    </m:r>
                  </m:oMath>
                </a14:m>
                <a:r>
                  <a:rPr lang="en-US" dirty="0">
                    <a:solidFill>
                      <a:srgbClr val="000000"/>
                    </a:solidFill>
                  </a:rPr>
                  <a:t>.</a:t>
                </a:r>
              </a:p>
              <a:p>
                <a:pPr marL="742950" lvl="1" indent="-28575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𝑡</m:t>
                        </m:r>
                      </m:sub>
                    </m:sSub>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𝑓</m:t>
                        </m:r>
                      </m:e>
                    </m:d>
                    <m:r>
                      <a:rPr lang="en-US" b="0" i="1" smtClean="0">
                        <a:solidFill>
                          <a:srgbClr val="000000"/>
                        </a:solidFill>
                        <a:latin typeface="Cambria Math" panose="02040503050406030204" pitchFamily="18" charset="0"/>
                      </a:rPr>
                      <m:t>= </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r>
                              <a:rPr lang="en-US" b="0" i="1" smtClean="0">
                                <a:solidFill>
                                  <a:srgbClr val="000000"/>
                                </a:solidFill>
                                <a:latin typeface="Cambria Math" panose="02040503050406030204" pitchFamily="18" charset="0"/>
                                <a:ea typeface="Cambria Math" panose="02040503050406030204" pitchFamily="18" charset="0"/>
                              </a:rPr>
                              <m:t>𝜋</m:t>
                            </m:r>
                            <m:r>
                              <a:rPr lang="en-US" b="0" i="1" smtClean="0">
                                <a:solidFill>
                                  <a:srgbClr val="000000"/>
                                </a:solidFill>
                                <a:latin typeface="Cambria Math" panose="02040503050406030204" pitchFamily="18" charset="0"/>
                                <a:ea typeface="Cambria Math" panose="02040503050406030204" pitchFamily="18" charset="0"/>
                              </a:rPr>
                              <m:t>𝑟𝑓</m:t>
                            </m:r>
                          </m:num>
                          <m:den>
                            <m:r>
                              <a:rPr lang="en-US" b="0" i="1" smtClean="0">
                                <a:solidFill>
                                  <a:srgbClr val="000000"/>
                                </a:solidFill>
                                <a:latin typeface="Cambria Math" panose="02040503050406030204" pitchFamily="18" charset="0"/>
                              </a:rPr>
                              <m:t>𝐺𝑐</m:t>
                            </m:r>
                          </m:den>
                        </m:f>
                        <m:r>
                          <a:rPr lang="en-US" b="0" i="1" smtClean="0">
                            <a:solidFill>
                              <a:srgbClr val="000000"/>
                            </a:solidFill>
                            <a:latin typeface="Cambria Math" panose="02040503050406030204" pitchFamily="18" charset="0"/>
                          </a:rPr>
                          <m:t>)</m:t>
                        </m:r>
                      </m:e>
                      <m:sup>
                        <m:r>
                          <a:rPr lang="en-US" b="0" i="1" smtClean="0">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−12</m:t>
                        </m:r>
                      </m:sup>
                    </m:sSup>
                    <m:r>
                      <a:rPr lang="en-US" b="0" i="1" smtClean="0">
                        <a:solidFill>
                          <a:srgbClr val="000000"/>
                        </a:solidFill>
                        <a:latin typeface="Cambria Math" panose="02040503050406030204" pitchFamily="18" charset="0"/>
                        <a:ea typeface="Cambria Math" panose="02040503050406030204" pitchFamily="18" charset="0"/>
                      </a:rPr>
                      <m:t>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19.24</m:t>
                    </m:r>
                    <m:r>
                      <a:rPr lang="en-US" b="0" i="1" smtClean="0">
                        <a:solidFill>
                          <a:srgbClr val="000000"/>
                        </a:solidFill>
                        <a:latin typeface="Cambria Math" panose="02040503050406030204" pitchFamily="18" charset="0"/>
                      </a:rPr>
                      <m:t>𝑚𝑊</m:t>
                    </m:r>
                  </m:oMath>
                </a14:m>
                <a:r>
                  <a:rPr lang="en-US" dirty="0">
                    <a:solidFill>
                      <a:srgbClr val="000000"/>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i="1">
                                <a:solidFill>
                                  <a:srgbClr val="000000"/>
                                </a:solidFill>
                                <a:latin typeface="Cambria Math" panose="02040503050406030204" pitchFamily="18" charset="0"/>
                              </a:rPr>
                              <m:t>8</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40</m:t>
                    </m:r>
                    <m:r>
                      <a:rPr lang="en-US" b="0" i="1" smtClean="0">
                        <a:solidFill>
                          <a:srgbClr val="000000"/>
                        </a:solidFill>
                        <a:latin typeface="Cambria Math" panose="02040503050406030204" pitchFamily="18" charset="0"/>
                      </a:rPr>
                      <m:t>𝑚𝑊</m:t>
                    </m:r>
                  </m:oMath>
                </a14:m>
                <a:r>
                  <a:rPr lang="en-US" dirty="0">
                    <a:solidFill>
                      <a:srgbClr val="000000"/>
                    </a:solidFill>
                  </a:rPr>
                  <a:t> 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sub>
                    </m:sSub>
                    <m:d>
                      <m:dPr>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10</m:t>
                            </m:r>
                          </m:e>
                          <m:sup>
                            <m:r>
                              <a:rPr lang="en-US" b="0" i="1" smtClean="0">
                                <a:solidFill>
                                  <a:srgbClr val="000000"/>
                                </a:solidFill>
                                <a:latin typeface="Cambria Math" panose="02040503050406030204" pitchFamily="18" charset="0"/>
                              </a:rPr>
                              <m:t>9</m:t>
                            </m:r>
                          </m:sup>
                        </m:sSup>
                      </m:e>
                    </m:d>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440</m:t>
                    </m:r>
                    <m:r>
                      <a:rPr lang="en-US" b="0" i="1" smtClean="0">
                        <a:solidFill>
                          <a:srgbClr val="000000"/>
                        </a:solidFill>
                        <a:latin typeface="Cambria Math" panose="02040503050406030204" pitchFamily="18" charset="0"/>
                      </a:rPr>
                      <m:t>𝑚𝑊</m:t>
                    </m:r>
                    <m:r>
                      <a:rPr lang="en-US" b="0" i="1" smtClean="0">
                        <a:solidFill>
                          <a:srgbClr val="000000"/>
                        </a:solidFill>
                        <a:latin typeface="Cambria Math" panose="02040503050406030204" pitchFamily="18" charset="0"/>
                      </a:rPr>
                      <m:t>.</m:t>
                    </m:r>
                  </m:oMath>
                </a14:m>
                <a:r>
                  <a:rPr lang="en-US" dirty="0">
                    <a:solidFill>
                      <a:srgbClr val="000000"/>
                    </a:solidFill>
                  </a:rPr>
                  <a:t> </a:t>
                </a: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Find the inductance to resonate with a 3m whip.  Assuming the Q of the coil is 200, find the turns ratio required to give a transceiver a 50 ohm load.  What is the radiation efficiency?</a:t>
                </a:r>
              </a:p>
              <a:p>
                <a:pPr marL="914400" lvl="1" indent="-457200" hangingPunct="0">
                  <a:buFont typeface="Arial" panose="020B0604020202020204" pitchFamily="34" charset="0"/>
                  <a:buChar char="•"/>
                </a:pPr>
                <a:r>
                  <a:rPr lang="en-US" dirty="0">
                    <a:solidFill>
                      <a:srgbClr val="000000"/>
                    </a:solidFill>
                    <a:sym typeface="Calibri"/>
                  </a:rPr>
                  <a:t>For whip,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=160</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𝜋</m:t>
                        </m:r>
                      </m:e>
                      <m:sup>
                        <m:r>
                          <a:rPr lang="en-US" b="0" i="1" smtClean="0">
                            <a:solidFill>
                              <a:srgbClr val="000000"/>
                            </a:solidFill>
                            <a:latin typeface="Cambria Math" panose="02040503050406030204" pitchFamily="18" charset="0"/>
                            <a:sym typeface="Calibri"/>
                          </a:rPr>
                          <m:t>2</m:t>
                        </m:r>
                      </m:sup>
                    </m:sSup>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𝑙</m:t>
                            </m:r>
                          </m:num>
                          <m:den>
                            <m:r>
                              <a:rPr lang="en-US" b="0" i="1" smtClean="0">
                                <a:solidFill>
                                  <a:srgbClr val="000000"/>
                                </a:solidFill>
                                <a:latin typeface="Cambria Math" panose="02040503050406030204" pitchFamily="18" charset="0"/>
                                <a:ea typeface="Cambria Math" panose="02040503050406030204" pitchFamily="18" charset="0"/>
                                <a:sym typeface="Calibri"/>
                              </a:rPr>
                              <m:t>𝜆</m:t>
                            </m:r>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7.8</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𝑄</m:t>
                    </m:r>
                    <m:r>
                      <a:rPr lang="en-US" b="0" i="1" smtClean="0">
                        <a:solidFill>
                          <a:srgbClr val="000000"/>
                        </a:solidFill>
                        <a:latin typeface="Cambria Math" panose="02040503050406030204" pitchFamily="18" charset="0"/>
                        <a:sym typeface="Calibri"/>
                      </a:rPr>
                      <m:t>=200=</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𝐿</m:t>
                        </m:r>
                      </m:num>
                      <m:den>
                        <m:r>
                          <a:rPr lang="en-US" b="0" i="1" smtClean="0">
                            <a:solidFill>
                              <a:srgbClr val="000000"/>
                            </a:solidFill>
                            <a:latin typeface="Cambria Math" panose="02040503050406030204" pitchFamily="18" charset="0"/>
                            <a:sym typeface="Calibri"/>
                          </a:rPr>
                          <m:t>7.8</m:t>
                        </m:r>
                      </m:den>
                    </m:f>
                  </m:oMath>
                </a14:m>
                <a:r>
                  <a:rPr lang="en-US" dirty="0">
                    <a:solidFill>
                      <a:srgbClr val="000000"/>
                    </a:solidFill>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=1551</m:t>
                    </m:r>
                    <m:r>
                      <m:rPr>
                        <m:sty m:val="p"/>
                      </m:rPr>
                      <a:rPr lang="el-GR" b="0" i="1" smtClean="0">
                        <a:solidFill>
                          <a:srgbClr val="000000"/>
                        </a:solidFill>
                        <a:latin typeface="Cambria Math" panose="02040503050406030204" pitchFamily="18" charset="0"/>
                        <a:ea typeface="Cambria Math" panose="02040503050406030204" pitchFamily="18" charset="0"/>
                        <a:sym typeface="Calibri"/>
                      </a:rPr>
                      <m:t>Ω</m:t>
                    </m:r>
                  </m:oMath>
                </a14:m>
                <a:r>
                  <a:rPr lang="en-US" dirty="0">
                    <a:solidFill>
                      <a:srgbClr val="000000"/>
                    </a:solidFill>
                    <a:sym typeface="Calibri"/>
                  </a:rPr>
                  <a:t>.</a:t>
                </a:r>
              </a:p>
              <a:p>
                <a:pPr marL="914400" lvl="1"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r>
                      <a:rPr lang="en-US" b="0" i="1" smtClean="0">
                        <a:solidFill>
                          <a:srgbClr val="000000"/>
                        </a:solidFill>
                        <a:latin typeface="Cambria Math" panose="02040503050406030204" pitchFamily="18" charset="0"/>
                        <a:sym typeface="Calibri"/>
                      </a:rPr>
                      <m:t>=7.8+1551</m:t>
                    </m:r>
                    <m:r>
                      <a:rPr lang="en-US" b="0" i="1" smtClean="0">
                        <a:solidFill>
                          <a:srgbClr val="000000"/>
                        </a:solidFill>
                        <a:latin typeface="Cambria Math" panose="02040503050406030204" pitchFamily="18" charset="0"/>
                        <a:sym typeface="Calibri"/>
                      </a:rPr>
                      <m:t>𝑗</m:t>
                    </m:r>
                    <m:r>
                      <a:rPr lang="en-US" b="0" i="1" smtClean="0">
                        <a:solidFill>
                          <a:srgbClr val="000000"/>
                        </a:solidFill>
                        <a:latin typeface="Cambria Math" panose="02040503050406030204" pitchFamily="18" charset="0"/>
                        <a:sym typeface="Calibri"/>
                      </a:rPr>
                      <m:t>. </m:t>
                    </m:r>
                  </m:oMath>
                </a14:m>
                <a:r>
                  <a:rPr lang="en-US" b="0" i="1" dirty="0">
                    <a:solidFill>
                      <a:srgbClr val="000000"/>
                    </a:solidFill>
                    <a:latin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sym typeface="Calibri"/>
                      </a:rPr>
                      <m:t>𝐿</m:t>
                    </m:r>
                    <m:r>
                      <a:rPr lang="en-US" b="0" i="1" smtClean="0">
                        <a:solidFill>
                          <a:srgbClr val="000000"/>
                        </a:solidFill>
                        <a:latin typeface="Cambria Math" panose="02040503050406030204" pitchFamily="18" charset="0"/>
                        <a:sym typeface="Calibri"/>
                      </a:rPr>
                      <m:t>=3.6</m:t>
                    </m:r>
                    <m:r>
                      <a:rPr lang="en-US" b="0" i="1" smtClean="0">
                        <a:solidFill>
                          <a:srgbClr val="000000"/>
                        </a:solidFill>
                        <a:latin typeface="Cambria Math" panose="02040503050406030204" pitchFamily="18" charset="0"/>
                        <a:ea typeface="Cambria Math" panose="02040503050406030204" pitchFamily="18" charset="0"/>
                        <a:sym typeface="Calibri"/>
                      </a:rPr>
                      <m:t>𝜇</m:t>
                    </m:r>
                    <m:r>
                      <a:rPr lang="en-US" b="0" i="1" smtClean="0">
                        <a:solidFill>
                          <a:srgbClr val="000000"/>
                        </a:solidFill>
                        <a:latin typeface="Cambria Math" panose="02040503050406030204" pitchFamily="18" charset="0"/>
                        <a:ea typeface="Cambria Math" panose="02040503050406030204" pitchFamily="18" charset="0"/>
                        <a:sym typeface="Calibri"/>
                      </a:rPr>
                      <m:t>𝐻</m:t>
                    </m:r>
                  </m:oMath>
                </a14:m>
                <a:r>
                  <a:rPr lang="en-US" b="0" i="1" dirty="0">
                    <a:solidFill>
                      <a:srgbClr val="000000"/>
                    </a:solidFill>
                    <a:latin typeface="Cambria Math" panose="02040503050406030204" pitchFamily="18" charset="0"/>
                    <a:sym typeface="Calibri"/>
                  </a:rPr>
                  <a:t> </a:t>
                </a:r>
              </a:p>
              <a:p>
                <a:pPr marL="914400" lvl="1" indent="-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1551</m:t>
                        </m:r>
                      </m:num>
                      <m:den>
                        <m:r>
                          <a:rPr lang="en-US" b="0" i="1" smtClean="0">
                            <a:solidFill>
                              <a:srgbClr val="000000"/>
                            </a:solidFill>
                            <a:latin typeface="Cambria Math" panose="02040503050406030204" pitchFamily="18" charset="0"/>
                            <a:sym typeface="Calibri"/>
                          </a:rPr>
                          <m:t>50</m:t>
                        </m:r>
                      </m:den>
                    </m:f>
                    <m:r>
                      <a:rPr lang="en-US" b="0" i="1" smtClean="0">
                        <a:solidFill>
                          <a:srgbClr val="000000"/>
                        </a:solidFill>
                        <a:latin typeface="Cambria Math" panose="02040503050406030204" pitchFamily="18" charset="0"/>
                        <a:sym typeface="Calibri"/>
                      </a:rPr>
                      <m:t>=</m:t>
                    </m:r>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𝑝</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𝑍</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𝑝</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𝑁</m:t>
                                </m:r>
                              </m:e>
                              <m:sub>
                                <m:r>
                                  <a:rPr lang="en-US" b="0" i="1" smtClean="0">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oMath>
                </a14:m>
                <a:r>
                  <a:rPr lang="en-US" b="0" i="1" dirty="0">
                    <a:solidFill>
                      <a:srgbClr val="000000"/>
                    </a:solidFill>
                    <a:latin typeface="Cambria Math" panose="02040503050406030204" pitchFamily="18" charset="0"/>
                    <a:sym typeface="Calibri"/>
                  </a:rPr>
                  <a:t>,  </a:t>
                </a:r>
                <a14:m>
                  <m:oMath xmlns:m="http://schemas.openxmlformats.org/officeDocument/2006/math">
                    <m:f>
                      <m:fPr>
                        <m:ctrlPr>
                          <a:rPr lang="en-US" i="1">
                            <a:solidFill>
                              <a:srgbClr val="000000"/>
                            </a:solidFill>
                            <a:latin typeface="Cambria Math" panose="02040503050406030204" pitchFamily="18" charset="0"/>
                            <a:sym typeface="Calibri"/>
                          </a:rPr>
                        </m:ctrlPr>
                      </m:fPr>
                      <m:num>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𝑝</m:t>
                            </m:r>
                          </m:sub>
                        </m:sSub>
                      </m:num>
                      <m:den>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𝑁</m:t>
                            </m:r>
                          </m:e>
                          <m:sub>
                            <m:r>
                              <a:rPr lang="en-US" i="1">
                                <a:solidFill>
                                  <a:srgbClr val="000000"/>
                                </a:solidFill>
                                <a:latin typeface="Cambria Math" panose="02040503050406030204" pitchFamily="18" charset="0"/>
                                <a:sym typeface="Calibri"/>
                              </a:rPr>
                              <m:t>𝑠</m:t>
                            </m:r>
                          </m:sub>
                        </m:sSub>
                      </m:den>
                    </m:f>
                    <m:r>
                      <a:rPr lang="en-US" b="0" i="1" smtClean="0">
                        <a:solidFill>
                          <a:srgbClr val="000000"/>
                        </a:solidFill>
                        <a:latin typeface="Cambria Math" panose="02040503050406030204" pitchFamily="18" charset="0"/>
                        <a:sym typeface="Calibri"/>
                      </a:rPr>
                      <m:t>=</m:t>
                    </m:r>
                    <m:rad>
                      <m:radPr>
                        <m:degHide m:val="on"/>
                        <m:ctrlPr>
                          <a:rPr lang="en-US" b="0" i="1" smtClean="0">
                            <a:solidFill>
                              <a:srgbClr val="000000"/>
                            </a:solidFill>
                            <a:latin typeface="Cambria Math" panose="02040503050406030204" pitchFamily="18" charset="0"/>
                            <a:sym typeface="Calibri"/>
                          </a:rPr>
                        </m:ctrlPr>
                      </m:radPr>
                      <m:deg/>
                      <m:e>
                        <m:r>
                          <a:rPr lang="en-US" b="0" i="1" smtClean="0">
                            <a:solidFill>
                              <a:srgbClr val="000000"/>
                            </a:solidFill>
                            <a:latin typeface="Cambria Math" panose="02040503050406030204" pitchFamily="18" charset="0"/>
                            <a:sym typeface="Calibri"/>
                          </a:rPr>
                          <m:t>31</m:t>
                        </m:r>
                      </m:e>
                    </m:rad>
                    <m:r>
                      <a:rPr lang="en-US" b="0" i="1" smtClean="0">
                        <a:solidFill>
                          <a:srgbClr val="000000"/>
                        </a:solidFill>
                        <a:latin typeface="Cambria Math" panose="02040503050406030204" pitchFamily="18" charset="0"/>
                        <a:sym typeface="Calibri"/>
                      </a:rPr>
                      <m:t>=5.2</m:t>
                    </m:r>
                  </m:oMath>
                </a14:m>
                <a:r>
                  <a:rPr lang="en-US" b="0" dirty="0">
                    <a:solidFill>
                      <a:srgbClr val="000000"/>
                    </a:solidFill>
                    <a:sym typeface="Calibri"/>
                  </a:rPr>
                  <a:t>.</a:t>
                </a:r>
              </a:p>
              <a:p>
                <a:pPr marL="914400" lvl="1" indent="-457200" hangingPunct="0">
                  <a:buFont typeface="Arial" panose="020B0604020202020204" pitchFamily="34" charset="0"/>
                  <a:buChar char="•"/>
                </a:pPr>
                <a:r>
                  <a:rPr lang="en-US" dirty="0">
                    <a:solidFill>
                      <a:srgbClr val="000000"/>
                    </a:solidFill>
                    <a:sym typeface="Calibri"/>
                  </a:rPr>
                  <a:t>Radiation efficiency is </a:t>
                </a:r>
                <a14:m>
                  <m:oMath xmlns:m="http://schemas.openxmlformats.org/officeDocument/2006/math">
                    <m:f>
                      <m:fPr>
                        <m:ctrlPr>
                          <a:rPr lang="en-US" i="1" smtClean="0">
                            <a:solidFill>
                              <a:srgbClr val="000000"/>
                            </a:solidFill>
                            <a:latin typeface="Cambria Math" panose="02040503050406030204" pitchFamily="18" charset="0"/>
                            <a:sym typeface="Calibri"/>
                          </a:rPr>
                        </m:ctrlPr>
                      </m:fPr>
                      <m:num>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𝑟𝑎𝑑𝑖𝑎𝑡𝑒𝑑</m:t>
                            </m:r>
                          </m:sub>
                        </m:sSub>
                      </m:num>
                      <m:den>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𝑖𝑛𝑝𝑢𝑡</m:t>
                            </m:r>
                          </m:sub>
                        </m:sSub>
                      </m:den>
                    </m:f>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𝑟</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𝑅</m:t>
                            </m:r>
                          </m:e>
                          <m:sub>
                            <m:r>
                              <a:rPr lang="en-US" b="0" i="1" smtClean="0">
                                <a:solidFill>
                                  <a:srgbClr val="000000"/>
                                </a:solidFill>
                                <a:latin typeface="Cambria Math" panose="02040503050406030204" pitchFamily="18" charset="0"/>
                                <a:sym typeface="Calibri"/>
                              </a:rPr>
                              <m:t>𝐿</m:t>
                            </m:r>
                          </m:sub>
                        </m:sSub>
                      </m:den>
                    </m:f>
                    <m:r>
                      <a:rPr lang="en-US" b="0" i="0"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7.8</m:t>
                        </m:r>
                      </m:num>
                      <m:den>
                        <m:r>
                          <a:rPr lang="en-US" b="0" i="1" smtClean="0">
                            <a:solidFill>
                              <a:srgbClr val="000000"/>
                            </a:solidFill>
                            <a:latin typeface="Cambria Math" panose="02040503050406030204" pitchFamily="18" charset="0"/>
                            <a:sym typeface="Calibri"/>
                          </a:rPr>
                          <m:t>57.8</m:t>
                        </m:r>
                      </m:den>
                    </m:f>
                    <m:r>
                      <a:rPr lang="en-US" b="0" i="1" smtClean="0">
                        <a:solidFill>
                          <a:srgbClr val="000000"/>
                        </a:solidFill>
                        <a:latin typeface="Cambria Math" panose="02040503050406030204" pitchFamily="18" charset="0"/>
                        <a:ea typeface="Cambria Math" panose="02040503050406030204" pitchFamily="18" charset="0"/>
                        <a:sym typeface="Calibri"/>
                      </a:rPr>
                      <m:t>≈.14</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58346" y="1422058"/>
                <a:ext cx="11590638" cy="5325762"/>
              </a:xfrm>
              <a:prstGeom prst="rect">
                <a:avLst/>
              </a:prstGeom>
              <a:blipFill>
                <a:blip r:embed="rId3"/>
                <a:stretch>
                  <a:fillRect l="-876" t="-475" r="-12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103</a:t>
            </a:fld>
            <a:endParaRPr lang="en-US"/>
          </a:p>
        </p:txBody>
      </p:sp>
    </p:spTree>
    <p:extLst>
      <p:ext uri="{BB962C8B-B14F-4D97-AF65-F5344CB8AC3E}">
        <p14:creationId xmlns:p14="http://schemas.microsoft.com/office/powerpoint/2010/main" val="1825029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1</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104</a:t>
            </a:fld>
            <a:endParaRPr lang="en-US"/>
          </a:p>
        </p:txBody>
      </p:sp>
      <p:pic>
        <p:nvPicPr>
          <p:cNvPr id="7" name="Picture 6">
            <a:extLst>
              <a:ext uri="{FF2B5EF4-FFF2-40B4-BE49-F238E27FC236}">
                <a16:creationId xmlns:a16="http://schemas.microsoft.com/office/drawing/2014/main" id="{7EA435F1-9A22-3D4C-A2E0-C6A2738F89E8}"/>
              </a:ext>
            </a:extLst>
          </p:cNvPr>
          <p:cNvPicPr>
            <a:picLocks noChangeAspect="1"/>
          </p:cNvPicPr>
          <p:nvPr/>
        </p:nvPicPr>
        <p:blipFill>
          <a:blip r:embed="rId2"/>
          <a:stretch>
            <a:fillRect/>
          </a:stretch>
        </p:blipFill>
        <p:spPr>
          <a:xfrm rot="5400000">
            <a:off x="3245087" y="-1440964"/>
            <a:ext cx="5552352" cy="10042277"/>
          </a:xfrm>
          <a:prstGeom prst="rect">
            <a:avLst/>
          </a:prstGeom>
        </p:spPr>
      </p:pic>
    </p:spTree>
    <p:extLst>
      <p:ext uri="{BB962C8B-B14F-4D97-AF65-F5344CB8AC3E}">
        <p14:creationId xmlns:p14="http://schemas.microsoft.com/office/powerpoint/2010/main" val="3157678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12775"/>
            <a:ext cx="10515600" cy="869909"/>
          </a:xfrm>
        </p:spPr>
        <p:txBody>
          <a:bodyPr/>
          <a:lstStyle/>
          <a:p>
            <a:pPr algn="ctr"/>
            <a:r>
              <a:rPr lang="en-US" dirty="0"/>
              <a:t>Norcal circuit diagram, 2</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105</a:t>
            </a:fld>
            <a:endParaRPr lang="en-US"/>
          </a:p>
        </p:txBody>
      </p:sp>
      <p:pic>
        <p:nvPicPr>
          <p:cNvPr id="6" name="Picture 5">
            <a:extLst>
              <a:ext uri="{FF2B5EF4-FFF2-40B4-BE49-F238E27FC236}">
                <a16:creationId xmlns:a16="http://schemas.microsoft.com/office/drawing/2014/main" id="{BCDEDD66-93BC-7C42-9330-CAF903846723}"/>
              </a:ext>
            </a:extLst>
          </p:cNvPr>
          <p:cNvPicPr>
            <a:picLocks noChangeAspect="1"/>
          </p:cNvPicPr>
          <p:nvPr/>
        </p:nvPicPr>
        <p:blipFill>
          <a:blip r:embed="rId2"/>
          <a:stretch>
            <a:fillRect/>
          </a:stretch>
        </p:blipFill>
        <p:spPr>
          <a:xfrm rot="5400000">
            <a:off x="2855545" y="-818038"/>
            <a:ext cx="6689391" cy="9124992"/>
          </a:xfrm>
          <a:prstGeom prst="rect">
            <a:avLst/>
          </a:prstGeom>
        </p:spPr>
      </p:pic>
    </p:spTree>
    <p:extLst>
      <p:ext uri="{BB962C8B-B14F-4D97-AF65-F5344CB8AC3E}">
        <p14:creationId xmlns:p14="http://schemas.microsoft.com/office/powerpoint/2010/main" val="2125487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3</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106</a:t>
            </a:fld>
            <a:endParaRPr lang="en-US"/>
          </a:p>
        </p:txBody>
      </p:sp>
      <p:pic>
        <p:nvPicPr>
          <p:cNvPr id="6" name="Picture 5">
            <a:extLst>
              <a:ext uri="{FF2B5EF4-FFF2-40B4-BE49-F238E27FC236}">
                <a16:creationId xmlns:a16="http://schemas.microsoft.com/office/drawing/2014/main" id="{CC3EB37F-3218-A246-B76B-9E22CB20A62D}"/>
              </a:ext>
            </a:extLst>
          </p:cNvPr>
          <p:cNvPicPr>
            <a:picLocks noChangeAspect="1"/>
          </p:cNvPicPr>
          <p:nvPr/>
        </p:nvPicPr>
        <p:blipFill>
          <a:blip r:embed="rId2"/>
          <a:stretch>
            <a:fillRect/>
          </a:stretch>
        </p:blipFill>
        <p:spPr>
          <a:xfrm rot="5400000">
            <a:off x="3134208" y="-186653"/>
            <a:ext cx="5922593" cy="7664532"/>
          </a:xfrm>
          <a:prstGeom prst="rect">
            <a:avLst/>
          </a:prstGeom>
        </p:spPr>
      </p:pic>
    </p:spTree>
    <p:extLst>
      <p:ext uri="{BB962C8B-B14F-4D97-AF65-F5344CB8AC3E}">
        <p14:creationId xmlns:p14="http://schemas.microsoft.com/office/powerpoint/2010/main" val="8223017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4</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107</a:t>
            </a:fld>
            <a:endParaRPr lang="en-US"/>
          </a:p>
        </p:txBody>
      </p:sp>
      <p:pic>
        <p:nvPicPr>
          <p:cNvPr id="6" name="Picture 5">
            <a:extLst>
              <a:ext uri="{FF2B5EF4-FFF2-40B4-BE49-F238E27FC236}">
                <a16:creationId xmlns:a16="http://schemas.microsoft.com/office/drawing/2014/main" id="{FD077C13-C27C-B645-BEFB-EEBAFF6F5640}"/>
              </a:ext>
            </a:extLst>
          </p:cNvPr>
          <p:cNvPicPr>
            <a:picLocks noChangeAspect="1"/>
          </p:cNvPicPr>
          <p:nvPr/>
        </p:nvPicPr>
        <p:blipFill>
          <a:blip r:embed="rId2"/>
          <a:stretch>
            <a:fillRect/>
          </a:stretch>
        </p:blipFill>
        <p:spPr>
          <a:xfrm rot="5400000">
            <a:off x="3003081" y="-580700"/>
            <a:ext cx="5766739" cy="8486775"/>
          </a:xfrm>
          <a:prstGeom prst="rect">
            <a:avLst/>
          </a:prstGeom>
        </p:spPr>
      </p:pic>
    </p:spTree>
    <p:extLst>
      <p:ext uri="{BB962C8B-B14F-4D97-AF65-F5344CB8AC3E}">
        <p14:creationId xmlns:p14="http://schemas.microsoft.com/office/powerpoint/2010/main" val="23342296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Norcal circuit diagram, 5</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108</a:t>
            </a:fld>
            <a:endParaRPr lang="en-US"/>
          </a:p>
        </p:txBody>
      </p:sp>
      <p:pic>
        <p:nvPicPr>
          <p:cNvPr id="6" name="Picture 5">
            <a:extLst>
              <a:ext uri="{FF2B5EF4-FFF2-40B4-BE49-F238E27FC236}">
                <a16:creationId xmlns:a16="http://schemas.microsoft.com/office/drawing/2014/main" id="{A19D2D81-F191-2C4E-94C9-0F184ED8358D}"/>
              </a:ext>
            </a:extLst>
          </p:cNvPr>
          <p:cNvPicPr>
            <a:picLocks noChangeAspect="1"/>
          </p:cNvPicPr>
          <p:nvPr/>
        </p:nvPicPr>
        <p:blipFill>
          <a:blip r:embed="rId2"/>
          <a:stretch>
            <a:fillRect/>
          </a:stretch>
        </p:blipFill>
        <p:spPr>
          <a:xfrm rot="5400000">
            <a:off x="3529662" y="-87166"/>
            <a:ext cx="5866102" cy="7591425"/>
          </a:xfrm>
          <a:prstGeom prst="rect">
            <a:avLst/>
          </a:prstGeom>
        </p:spPr>
      </p:pic>
    </p:spTree>
    <p:extLst>
      <p:ext uri="{BB962C8B-B14F-4D97-AF65-F5344CB8AC3E}">
        <p14:creationId xmlns:p14="http://schemas.microsoft.com/office/powerpoint/2010/main" val="970341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93" y="1466945"/>
            <a:ext cx="10579451" cy="3924109"/>
          </a:xfrm>
        </p:spPr>
        <p:txBody>
          <a:bodyPr>
            <a:noAutofit/>
          </a:bodyPr>
          <a:lstStyle/>
          <a:p>
            <a:pPr marL="0" indent="0" algn="l">
              <a:buNone/>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Appendix</a:t>
            </a:r>
          </a:p>
        </p:txBody>
      </p:sp>
    </p:spTree>
    <p:extLst>
      <p:ext uri="{BB962C8B-B14F-4D97-AF65-F5344CB8AC3E}">
        <p14:creationId xmlns:p14="http://schemas.microsoft.com/office/powerpoint/2010/main" val="196300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17: Tuned Speaker</a:t>
            </a:r>
            <a:endParaRPr sz="20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694208" y="1439898"/>
            <a:ext cx="11073722" cy="46427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Connect speaker to function generator 600Hz, 25mVrms.  </a:t>
            </a:r>
          </a:p>
          <a:p>
            <a:pPr latinLnBrk="1" hangingPunct="0"/>
            <a:endParaRPr lang="en-US" sz="2000" dirty="0">
              <a:solidFill>
                <a:srgbClr val="000000"/>
              </a:solidFill>
              <a:sym typeface="Calibri"/>
            </a:endParaRPr>
          </a:p>
          <a:p>
            <a:pPr marL="457200" indent="-457200" latinLnBrk="1" hangingPunct="0">
              <a:buFont typeface="+mj-lt"/>
              <a:buAutoNum type="arabicPeriod"/>
            </a:pPr>
            <a:r>
              <a:rPr lang="en-US" sz="2000" dirty="0">
                <a:solidFill>
                  <a:srgbClr val="000000"/>
                </a:solidFill>
                <a:sym typeface="Calibri"/>
              </a:rPr>
              <a:t>Sound peaks at resonance.  Find resonant frequency </a:t>
            </a:r>
            <a:r>
              <a:rPr lang="en-US" sz="2000" dirty="0" err="1">
                <a:solidFill>
                  <a:srgbClr val="000000"/>
                </a:solidFill>
                <a:sym typeface="Calibri"/>
              </a:rPr>
              <a:t>L</a:t>
            </a:r>
            <a:r>
              <a:rPr lang="en-US" sz="2000" baseline="-25000" dirty="0" err="1">
                <a:solidFill>
                  <a:srgbClr val="000000"/>
                </a:solidFill>
                <a:sym typeface="Calibri"/>
              </a:rPr>
              <a:t>p</a:t>
            </a:r>
            <a:r>
              <a:rPr lang="en-US" sz="2000" dirty="0">
                <a:solidFill>
                  <a:srgbClr val="000000"/>
                </a:solidFill>
                <a:sym typeface="Calibri"/>
              </a:rPr>
              <a:t>.</a:t>
            </a:r>
          </a:p>
          <a:p>
            <a:pPr marL="457200" indent="-457200" latinLnBrk="1" hangingPunct="0">
              <a:buFont typeface="+mj-lt"/>
              <a:buAutoNum type="arabicPeriod"/>
            </a:pPr>
            <a:r>
              <a:rPr lang="en-US" sz="2000" dirty="0">
                <a:solidFill>
                  <a:srgbClr val="000000"/>
                </a:solidFill>
                <a:sym typeface="Calibri"/>
              </a:rPr>
              <a:t>Measure </a:t>
            </a:r>
            <a:r>
              <a:rPr lang="en-US" sz="2000" dirty="0" err="1">
                <a:solidFill>
                  <a:srgbClr val="000000"/>
                </a:solidFill>
                <a:sym typeface="Calibri"/>
              </a:rPr>
              <a:t>f</a:t>
            </a:r>
            <a:r>
              <a:rPr lang="en-US" sz="2000" baseline="-25000" dirty="0" err="1">
                <a:solidFill>
                  <a:srgbClr val="000000"/>
                </a:solidFill>
                <a:sym typeface="Calibri"/>
              </a:rPr>
              <a:t>l</a:t>
            </a:r>
            <a:r>
              <a:rPr lang="en-US" sz="2000" dirty="0">
                <a:solidFill>
                  <a:srgbClr val="000000"/>
                </a:solidFill>
                <a:sym typeface="Calibri"/>
              </a:rPr>
              <a:t>, f</a:t>
            </a:r>
            <a:r>
              <a:rPr lang="en-US" sz="2000" baseline="-25000" dirty="0">
                <a:solidFill>
                  <a:srgbClr val="000000"/>
                </a:solidFill>
                <a:sym typeface="Calibri"/>
              </a:rPr>
              <a:t>u</a:t>
            </a:r>
            <a:r>
              <a:rPr lang="en-US" sz="2000" dirty="0">
                <a:solidFill>
                  <a:srgbClr val="000000"/>
                </a:solidFill>
                <a:sym typeface="Calibri"/>
              </a:rPr>
              <a:t> by noting the 3dB loss.  Calculate Q.</a:t>
            </a:r>
          </a:p>
          <a:p>
            <a:pPr marL="457200" indent="-457200" latinLnBrk="1" hangingPunct="0">
              <a:buFont typeface="+mj-lt"/>
              <a:buAutoNum type="arabicPeriod"/>
            </a:pPr>
            <a:r>
              <a:rPr lang="en-US" sz="2000" dirty="0">
                <a:solidFill>
                  <a:srgbClr val="000000"/>
                </a:solidFill>
                <a:sym typeface="Calibri"/>
              </a:rPr>
              <a:t>Use voltmeter to find resonance with speaker (nominally 8ohm) to calculate impedance</a:t>
            </a:r>
          </a:p>
          <a:p>
            <a:pPr marL="457200" indent="-457200" latinLnBrk="1" hangingPunct="0">
              <a:buFont typeface="+mj-lt"/>
              <a:buAutoNum type="arabicPeriod"/>
            </a:pPr>
            <a:r>
              <a:rPr lang="en-US" sz="2000" dirty="0">
                <a:solidFill>
                  <a:srgbClr val="000000"/>
                </a:solidFill>
                <a:sym typeface="Calibri"/>
              </a:rPr>
              <a:t>Calculate the resonant frequency from a transmission line equivalent circuit.</a:t>
            </a: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110</a:t>
            </a:fld>
            <a:endParaRPr lang="en-US"/>
          </a:p>
        </p:txBody>
      </p:sp>
    </p:spTree>
    <p:extLst>
      <p:ext uri="{BB962C8B-B14F-4D97-AF65-F5344CB8AC3E}">
        <p14:creationId xmlns:p14="http://schemas.microsoft.com/office/powerpoint/2010/main" val="617937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Morse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111</a:t>
            </a:fld>
            <a:endParaRPr lang="en-US"/>
          </a:p>
        </p:txBody>
      </p:sp>
      <p:graphicFrame>
        <p:nvGraphicFramePr>
          <p:cNvPr id="8" name="Table 8">
            <a:extLst>
              <a:ext uri="{FF2B5EF4-FFF2-40B4-BE49-F238E27FC236}">
                <a16:creationId xmlns:a16="http://schemas.microsoft.com/office/drawing/2014/main" id="{2E38930B-08FB-9C40-A675-8B920D57C7D3}"/>
              </a:ext>
            </a:extLst>
          </p:cNvPr>
          <p:cNvGraphicFramePr>
            <a:graphicFrameLocks noGrp="1"/>
          </p:cNvGraphicFramePr>
          <p:nvPr>
            <p:extLst>
              <p:ext uri="{D42A27DB-BD31-4B8C-83A1-F6EECF244321}">
                <p14:modId xmlns:p14="http://schemas.microsoft.com/office/powerpoint/2010/main" val="398157842"/>
              </p:ext>
            </p:extLst>
          </p:nvPr>
        </p:nvGraphicFramePr>
        <p:xfrm>
          <a:off x="1046348" y="1396559"/>
          <a:ext cx="8128002" cy="48209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77480682"/>
                    </a:ext>
                  </a:extLst>
                </a:gridCol>
                <a:gridCol w="1354667">
                  <a:extLst>
                    <a:ext uri="{9D8B030D-6E8A-4147-A177-3AD203B41FA5}">
                      <a16:colId xmlns:a16="http://schemas.microsoft.com/office/drawing/2014/main" val="3714810406"/>
                    </a:ext>
                  </a:extLst>
                </a:gridCol>
                <a:gridCol w="1354667">
                  <a:extLst>
                    <a:ext uri="{9D8B030D-6E8A-4147-A177-3AD203B41FA5}">
                      <a16:colId xmlns:a16="http://schemas.microsoft.com/office/drawing/2014/main" val="3196450885"/>
                    </a:ext>
                  </a:extLst>
                </a:gridCol>
                <a:gridCol w="1354667">
                  <a:extLst>
                    <a:ext uri="{9D8B030D-6E8A-4147-A177-3AD203B41FA5}">
                      <a16:colId xmlns:a16="http://schemas.microsoft.com/office/drawing/2014/main" val="2247379925"/>
                    </a:ext>
                  </a:extLst>
                </a:gridCol>
                <a:gridCol w="1354667">
                  <a:extLst>
                    <a:ext uri="{9D8B030D-6E8A-4147-A177-3AD203B41FA5}">
                      <a16:colId xmlns:a16="http://schemas.microsoft.com/office/drawing/2014/main" val="4227134241"/>
                    </a:ext>
                  </a:extLst>
                </a:gridCol>
                <a:gridCol w="1354667">
                  <a:extLst>
                    <a:ext uri="{9D8B030D-6E8A-4147-A177-3AD203B41FA5}">
                      <a16:colId xmlns:a16="http://schemas.microsoft.com/office/drawing/2014/main" val="3708583303"/>
                    </a:ext>
                  </a:extLst>
                </a:gridCol>
              </a:tblGrid>
              <a:tr h="370840">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tc>
                  <a:txBody>
                    <a:bodyPr/>
                    <a:lstStyle/>
                    <a:p>
                      <a:pPr algn="r"/>
                      <a:r>
                        <a:rPr lang="en-US" dirty="0"/>
                        <a:t>Symbol</a:t>
                      </a:r>
                    </a:p>
                  </a:txBody>
                  <a:tcPr/>
                </a:tc>
                <a:tc>
                  <a:txBody>
                    <a:bodyPr/>
                    <a:lstStyle/>
                    <a:p>
                      <a:pPr algn="r"/>
                      <a:r>
                        <a:rPr lang="en-US" dirty="0"/>
                        <a:t>Code</a:t>
                      </a:r>
                    </a:p>
                  </a:txBody>
                  <a:tcPr/>
                </a:tc>
                <a:extLst>
                  <a:ext uri="{0D108BD9-81ED-4DB2-BD59-A6C34878D82A}">
                    <a16:rowId xmlns:a16="http://schemas.microsoft.com/office/drawing/2014/main" val="17889194"/>
                  </a:ext>
                </a:extLst>
              </a:tr>
              <a:tr h="370840">
                <a:tc>
                  <a:txBody>
                    <a:bodyPr/>
                    <a:lstStyle/>
                    <a:p>
                      <a:pPr algn="r"/>
                      <a:r>
                        <a:rPr lang="en-US" dirty="0"/>
                        <a:t>a</a:t>
                      </a:r>
                    </a:p>
                  </a:txBody>
                  <a:tcPr/>
                </a:tc>
                <a:tc>
                  <a:txBody>
                    <a:bodyPr/>
                    <a:lstStyle/>
                    <a:p>
                      <a:pPr algn="r"/>
                      <a:r>
                        <a:rPr lang="en-US" dirty="0"/>
                        <a:t>._</a:t>
                      </a:r>
                    </a:p>
                  </a:txBody>
                  <a:tcPr/>
                </a:tc>
                <a:tc>
                  <a:txBody>
                    <a:bodyPr/>
                    <a:lstStyle/>
                    <a:p>
                      <a:pPr algn="r"/>
                      <a:r>
                        <a:rPr lang="en-US" dirty="0"/>
                        <a:t>m</a:t>
                      </a:r>
                    </a:p>
                  </a:txBody>
                  <a:tcPr/>
                </a:tc>
                <a:tc>
                  <a:txBody>
                    <a:bodyPr/>
                    <a:lstStyle/>
                    <a:p>
                      <a:pPr algn="r"/>
                      <a:r>
                        <a:rPr lang="en-US" dirty="0"/>
                        <a:t>__</a:t>
                      </a:r>
                    </a:p>
                  </a:txBody>
                  <a:tcPr/>
                </a:tc>
                <a:tc>
                  <a:txBody>
                    <a:bodyPr/>
                    <a:lstStyle/>
                    <a:p>
                      <a:pPr algn="r"/>
                      <a:r>
                        <a:rPr lang="en-US" dirty="0"/>
                        <a:t>y</a:t>
                      </a:r>
                    </a:p>
                  </a:txBody>
                  <a:tcPr/>
                </a:tc>
                <a:tc>
                  <a:txBody>
                    <a:bodyPr/>
                    <a:lstStyle/>
                    <a:p>
                      <a:pPr algn="r"/>
                      <a:r>
                        <a:rPr lang="en-US" dirty="0"/>
                        <a:t>_.__</a:t>
                      </a:r>
                    </a:p>
                  </a:txBody>
                  <a:tcPr/>
                </a:tc>
                <a:extLst>
                  <a:ext uri="{0D108BD9-81ED-4DB2-BD59-A6C34878D82A}">
                    <a16:rowId xmlns:a16="http://schemas.microsoft.com/office/drawing/2014/main" val="2879605188"/>
                  </a:ext>
                </a:extLst>
              </a:tr>
              <a:tr h="370840">
                <a:tc>
                  <a:txBody>
                    <a:bodyPr/>
                    <a:lstStyle/>
                    <a:p>
                      <a:pPr algn="r"/>
                      <a:r>
                        <a:rPr lang="en-US" dirty="0"/>
                        <a:t>b</a:t>
                      </a:r>
                    </a:p>
                  </a:txBody>
                  <a:tcPr/>
                </a:tc>
                <a:tc>
                  <a:txBody>
                    <a:bodyPr/>
                    <a:lstStyle/>
                    <a:p>
                      <a:pPr algn="r"/>
                      <a:r>
                        <a:rPr lang="en-US" dirty="0"/>
                        <a:t>_...</a:t>
                      </a:r>
                    </a:p>
                  </a:txBody>
                  <a:tcPr/>
                </a:tc>
                <a:tc>
                  <a:txBody>
                    <a:bodyPr/>
                    <a:lstStyle/>
                    <a:p>
                      <a:pPr algn="r"/>
                      <a:r>
                        <a:rPr lang="en-US" dirty="0"/>
                        <a:t>n</a:t>
                      </a:r>
                    </a:p>
                  </a:txBody>
                  <a:tcPr/>
                </a:tc>
                <a:tc>
                  <a:txBody>
                    <a:bodyPr/>
                    <a:lstStyle/>
                    <a:p>
                      <a:pPr algn="r"/>
                      <a:r>
                        <a:rPr lang="en-US" dirty="0"/>
                        <a:t>_.</a:t>
                      </a:r>
                    </a:p>
                  </a:txBody>
                  <a:tcPr/>
                </a:tc>
                <a:tc>
                  <a:txBody>
                    <a:bodyPr/>
                    <a:lstStyle/>
                    <a:p>
                      <a:pPr algn="r"/>
                      <a:r>
                        <a:rPr lang="en-US" dirty="0"/>
                        <a:t>z</a:t>
                      </a:r>
                    </a:p>
                  </a:txBody>
                  <a:tcPr/>
                </a:tc>
                <a:tc>
                  <a:txBody>
                    <a:bodyPr/>
                    <a:lstStyle/>
                    <a:p>
                      <a:pPr algn="r"/>
                      <a:r>
                        <a:rPr lang="en-US" dirty="0"/>
                        <a:t>__..</a:t>
                      </a:r>
                    </a:p>
                  </a:txBody>
                  <a:tcPr/>
                </a:tc>
                <a:extLst>
                  <a:ext uri="{0D108BD9-81ED-4DB2-BD59-A6C34878D82A}">
                    <a16:rowId xmlns:a16="http://schemas.microsoft.com/office/drawing/2014/main" val="4096880376"/>
                  </a:ext>
                </a:extLst>
              </a:tr>
              <a:tr h="370840">
                <a:tc>
                  <a:txBody>
                    <a:bodyPr/>
                    <a:lstStyle/>
                    <a:p>
                      <a:pPr algn="r"/>
                      <a:r>
                        <a:rPr lang="en-US" dirty="0"/>
                        <a:t>c</a:t>
                      </a:r>
                    </a:p>
                  </a:txBody>
                  <a:tcPr/>
                </a:tc>
                <a:tc>
                  <a:txBody>
                    <a:bodyPr/>
                    <a:lstStyle/>
                    <a:p>
                      <a:pPr algn="r"/>
                      <a:r>
                        <a:rPr lang="en-US" dirty="0"/>
                        <a:t>_._.</a:t>
                      </a:r>
                    </a:p>
                  </a:txBody>
                  <a:tcPr/>
                </a:tc>
                <a:tc>
                  <a:txBody>
                    <a:bodyPr/>
                    <a:lstStyle/>
                    <a:p>
                      <a:pPr algn="r"/>
                      <a:r>
                        <a:rPr lang="en-US" dirty="0"/>
                        <a:t>o</a:t>
                      </a:r>
                    </a:p>
                  </a:txBody>
                  <a:tcPr/>
                </a:tc>
                <a:tc>
                  <a:txBody>
                    <a:bodyPr/>
                    <a:lstStyle/>
                    <a:p>
                      <a:pPr algn="r"/>
                      <a:r>
                        <a:rPr lang="en-US" dirty="0"/>
                        <a:t>___</a:t>
                      </a:r>
                    </a:p>
                  </a:txBody>
                  <a:tcPr/>
                </a:tc>
                <a:tc>
                  <a:txBody>
                    <a:bodyPr/>
                    <a:lstStyle/>
                    <a:p>
                      <a:pPr algn="r"/>
                      <a:r>
                        <a:rPr lang="en-US" dirty="0"/>
                        <a:t>0</a:t>
                      </a:r>
                    </a:p>
                  </a:txBody>
                  <a:tcPr/>
                </a:tc>
                <a:tc>
                  <a:txBody>
                    <a:bodyPr/>
                    <a:lstStyle/>
                    <a:p>
                      <a:pPr algn="r"/>
                      <a:r>
                        <a:rPr lang="en-US" dirty="0"/>
                        <a:t>_____</a:t>
                      </a:r>
                    </a:p>
                  </a:txBody>
                  <a:tcPr/>
                </a:tc>
                <a:extLst>
                  <a:ext uri="{0D108BD9-81ED-4DB2-BD59-A6C34878D82A}">
                    <a16:rowId xmlns:a16="http://schemas.microsoft.com/office/drawing/2014/main" val="1409866351"/>
                  </a:ext>
                </a:extLst>
              </a:tr>
              <a:tr h="370840">
                <a:tc>
                  <a:txBody>
                    <a:bodyPr/>
                    <a:lstStyle/>
                    <a:p>
                      <a:pPr algn="r"/>
                      <a:r>
                        <a:rPr lang="en-US" dirty="0"/>
                        <a:t>d</a:t>
                      </a:r>
                    </a:p>
                  </a:txBody>
                  <a:tcPr/>
                </a:tc>
                <a:tc>
                  <a:txBody>
                    <a:bodyPr/>
                    <a:lstStyle/>
                    <a:p>
                      <a:pPr algn="r"/>
                      <a:r>
                        <a:rPr lang="en-US" dirty="0"/>
                        <a:t>_..</a:t>
                      </a:r>
                    </a:p>
                  </a:txBody>
                  <a:tcPr/>
                </a:tc>
                <a:tc>
                  <a:txBody>
                    <a:bodyPr/>
                    <a:lstStyle/>
                    <a:p>
                      <a:pPr algn="r"/>
                      <a:r>
                        <a:rPr lang="en-US" dirty="0"/>
                        <a:t>p</a:t>
                      </a:r>
                    </a:p>
                  </a:txBody>
                  <a:tcPr/>
                </a:tc>
                <a:tc>
                  <a:txBody>
                    <a:bodyPr/>
                    <a:lstStyle/>
                    <a:p>
                      <a:pPr algn="r"/>
                      <a:r>
                        <a:rPr lang="en-US" dirty="0"/>
                        <a:t>.__.</a:t>
                      </a:r>
                    </a:p>
                  </a:txBody>
                  <a:tcPr/>
                </a:tc>
                <a:tc>
                  <a:txBody>
                    <a:bodyPr/>
                    <a:lstStyle/>
                    <a:p>
                      <a:pPr algn="r"/>
                      <a:r>
                        <a:rPr lang="en-US" dirty="0"/>
                        <a:t>1</a:t>
                      </a:r>
                    </a:p>
                  </a:txBody>
                  <a:tcPr/>
                </a:tc>
                <a:tc>
                  <a:txBody>
                    <a:bodyPr/>
                    <a:lstStyle/>
                    <a:p>
                      <a:pPr algn="r"/>
                      <a:r>
                        <a:rPr lang="en-US" dirty="0"/>
                        <a:t>.____</a:t>
                      </a:r>
                    </a:p>
                  </a:txBody>
                  <a:tcPr/>
                </a:tc>
                <a:extLst>
                  <a:ext uri="{0D108BD9-81ED-4DB2-BD59-A6C34878D82A}">
                    <a16:rowId xmlns:a16="http://schemas.microsoft.com/office/drawing/2014/main" val="4228237221"/>
                  </a:ext>
                </a:extLst>
              </a:tr>
              <a:tr h="370840">
                <a:tc>
                  <a:txBody>
                    <a:bodyPr/>
                    <a:lstStyle/>
                    <a:p>
                      <a:pPr algn="r"/>
                      <a:r>
                        <a:rPr lang="en-US" dirty="0"/>
                        <a:t>e</a:t>
                      </a:r>
                    </a:p>
                  </a:txBody>
                  <a:tcPr/>
                </a:tc>
                <a:tc>
                  <a:txBody>
                    <a:bodyPr/>
                    <a:lstStyle/>
                    <a:p>
                      <a:pPr algn="r"/>
                      <a:r>
                        <a:rPr lang="en-US" dirty="0"/>
                        <a:t>.</a:t>
                      </a:r>
                    </a:p>
                  </a:txBody>
                  <a:tcPr/>
                </a:tc>
                <a:tc>
                  <a:txBody>
                    <a:bodyPr/>
                    <a:lstStyle/>
                    <a:p>
                      <a:pPr algn="r"/>
                      <a:r>
                        <a:rPr lang="en-US" dirty="0"/>
                        <a:t>q</a:t>
                      </a:r>
                    </a:p>
                  </a:txBody>
                  <a:tcPr/>
                </a:tc>
                <a:tc>
                  <a:txBody>
                    <a:bodyPr/>
                    <a:lstStyle/>
                    <a:p>
                      <a:pPr algn="r"/>
                      <a:r>
                        <a:rPr lang="en-US" dirty="0"/>
                        <a:t>__._</a:t>
                      </a:r>
                    </a:p>
                  </a:txBody>
                  <a:tcPr/>
                </a:tc>
                <a:tc>
                  <a:txBody>
                    <a:bodyPr/>
                    <a:lstStyle/>
                    <a:p>
                      <a:pPr algn="r"/>
                      <a:r>
                        <a:rPr lang="en-US" dirty="0"/>
                        <a:t>2</a:t>
                      </a:r>
                    </a:p>
                  </a:txBody>
                  <a:tcPr/>
                </a:tc>
                <a:tc>
                  <a:txBody>
                    <a:bodyPr/>
                    <a:lstStyle/>
                    <a:p>
                      <a:pPr algn="r"/>
                      <a:r>
                        <a:rPr lang="en-US" dirty="0"/>
                        <a:t>..___</a:t>
                      </a:r>
                    </a:p>
                  </a:txBody>
                  <a:tcPr/>
                </a:tc>
                <a:extLst>
                  <a:ext uri="{0D108BD9-81ED-4DB2-BD59-A6C34878D82A}">
                    <a16:rowId xmlns:a16="http://schemas.microsoft.com/office/drawing/2014/main" val="2121924954"/>
                  </a:ext>
                </a:extLst>
              </a:tr>
              <a:tr h="370840">
                <a:tc>
                  <a:txBody>
                    <a:bodyPr/>
                    <a:lstStyle/>
                    <a:p>
                      <a:pPr algn="r"/>
                      <a:r>
                        <a:rPr lang="en-US" dirty="0"/>
                        <a:t>f</a:t>
                      </a:r>
                    </a:p>
                  </a:txBody>
                  <a:tcPr/>
                </a:tc>
                <a:tc>
                  <a:txBody>
                    <a:bodyPr/>
                    <a:lstStyle/>
                    <a:p>
                      <a:pPr algn="r"/>
                      <a:r>
                        <a:rPr lang="en-US" dirty="0"/>
                        <a:t>.._.</a:t>
                      </a:r>
                    </a:p>
                  </a:txBody>
                  <a:tcPr/>
                </a:tc>
                <a:tc>
                  <a:txBody>
                    <a:bodyPr/>
                    <a:lstStyle/>
                    <a:p>
                      <a:pPr algn="r"/>
                      <a:r>
                        <a:rPr lang="en-US" dirty="0"/>
                        <a:t>r</a:t>
                      </a:r>
                    </a:p>
                  </a:txBody>
                  <a:tcPr/>
                </a:tc>
                <a:tc>
                  <a:txBody>
                    <a:bodyPr/>
                    <a:lstStyle/>
                    <a:p>
                      <a:pPr algn="r"/>
                      <a:r>
                        <a:rPr lang="en-US" dirty="0"/>
                        <a:t>-_.</a:t>
                      </a:r>
                    </a:p>
                  </a:txBody>
                  <a:tcPr/>
                </a:tc>
                <a:tc>
                  <a:txBody>
                    <a:bodyPr/>
                    <a:lstStyle/>
                    <a:p>
                      <a:pPr algn="r"/>
                      <a:r>
                        <a:rPr lang="en-US" dirty="0"/>
                        <a:t>3</a:t>
                      </a:r>
                    </a:p>
                  </a:txBody>
                  <a:tcPr/>
                </a:tc>
                <a:tc>
                  <a:txBody>
                    <a:bodyPr/>
                    <a:lstStyle/>
                    <a:p>
                      <a:pPr algn="r"/>
                      <a:r>
                        <a:rPr lang="en-US" dirty="0"/>
                        <a:t>…__</a:t>
                      </a:r>
                    </a:p>
                  </a:txBody>
                  <a:tcPr/>
                </a:tc>
                <a:extLst>
                  <a:ext uri="{0D108BD9-81ED-4DB2-BD59-A6C34878D82A}">
                    <a16:rowId xmlns:a16="http://schemas.microsoft.com/office/drawing/2014/main" val="1488236510"/>
                  </a:ext>
                </a:extLst>
              </a:tr>
              <a:tr h="370840">
                <a:tc>
                  <a:txBody>
                    <a:bodyPr/>
                    <a:lstStyle/>
                    <a:p>
                      <a:pPr algn="r"/>
                      <a:r>
                        <a:rPr lang="en-US" dirty="0"/>
                        <a:t>g</a:t>
                      </a:r>
                    </a:p>
                  </a:txBody>
                  <a:tcPr/>
                </a:tc>
                <a:tc>
                  <a:txBody>
                    <a:bodyPr/>
                    <a:lstStyle/>
                    <a:p>
                      <a:pPr algn="r"/>
                      <a:r>
                        <a:rPr lang="en-US" dirty="0"/>
                        <a:t>__.</a:t>
                      </a:r>
                    </a:p>
                  </a:txBody>
                  <a:tcPr/>
                </a:tc>
                <a:tc>
                  <a:txBody>
                    <a:bodyPr/>
                    <a:lstStyle/>
                    <a:p>
                      <a:pPr algn="r"/>
                      <a:r>
                        <a:rPr lang="en-US" dirty="0"/>
                        <a:t>s</a:t>
                      </a:r>
                    </a:p>
                  </a:txBody>
                  <a:tcPr/>
                </a:tc>
                <a:tc>
                  <a:txBody>
                    <a:bodyPr/>
                    <a:lstStyle/>
                    <a:p>
                      <a:pPr algn="r"/>
                      <a:r>
                        <a:rPr lang="en-US" dirty="0"/>
                        <a:t>…</a:t>
                      </a:r>
                    </a:p>
                  </a:txBody>
                  <a:tcPr/>
                </a:tc>
                <a:tc>
                  <a:txBody>
                    <a:bodyPr/>
                    <a:lstStyle/>
                    <a:p>
                      <a:pPr algn="r"/>
                      <a:r>
                        <a:rPr lang="en-US" dirty="0"/>
                        <a:t>4</a:t>
                      </a:r>
                    </a:p>
                  </a:txBody>
                  <a:tcPr/>
                </a:tc>
                <a:tc>
                  <a:txBody>
                    <a:bodyPr/>
                    <a:lstStyle/>
                    <a:p>
                      <a:pPr algn="r"/>
                      <a:r>
                        <a:rPr lang="en-US" dirty="0"/>
                        <a:t>…._</a:t>
                      </a:r>
                    </a:p>
                  </a:txBody>
                  <a:tcPr/>
                </a:tc>
                <a:extLst>
                  <a:ext uri="{0D108BD9-81ED-4DB2-BD59-A6C34878D82A}">
                    <a16:rowId xmlns:a16="http://schemas.microsoft.com/office/drawing/2014/main" val="1800829361"/>
                  </a:ext>
                </a:extLst>
              </a:tr>
              <a:tr h="370840">
                <a:tc>
                  <a:txBody>
                    <a:bodyPr/>
                    <a:lstStyle/>
                    <a:p>
                      <a:pPr algn="r"/>
                      <a:r>
                        <a:rPr lang="en-US" dirty="0"/>
                        <a:t>h</a:t>
                      </a:r>
                    </a:p>
                  </a:txBody>
                  <a:tcPr/>
                </a:tc>
                <a:tc>
                  <a:txBody>
                    <a:bodyPr/>
                    <a:lstStyle/>
                    <a:p>
                      <a:pPr algn="r"/>
                      <a:r>
                        <a:rPr lang="en-US" dirty="0"/>
                        <a:t>….</a:t>
                      </a:r>
                    </a:p>
                  </a:txBody>
                  <a:tcPr/>
                </a:tc>
                <a:tc>
                  <a:txBody>
                    <a:bodyPr/>
                    <a:lstStyle/>
                    <a:p>
                      <a:pPr algn="r"/>
                      <a:r>
                        <a:rPr lang="en-US" dirty="0"/>
                        <a:t>t</a:t>
                      </a:r>
                    </a:p>
                  </a:txBody>
                  <a:tcPr/>
                </a:tc>
                <a:tc>
                  <a:txBody>
                    <a:bodyPr/>
                    <a:lstStyle/>
                    <a:p>
                      <a:pPr algn="r"/>
                      <a:r>
                        <a:rPr lang="en-US" dirty="0"/>
                        <a:t>_</a:t>
                      </a:r>
                    </a:p>
                  </a:txBody>
                  <a:tcPr/>
                </a:tc>
                <a:tc>
                  <a:txBody>
                    <a:bodyPr/>
                    <a:lstStyle/>
                    <a:p>
                      <a:pPr algn="r"/>
                      <a:r>
                        <a:rPr lang="en-US" dirty="0"/>
                        <a:t>5</a:t>
                      </a:r>
                    </a:p>
                  </a:txBody>
                  <a:tcPr/>
                </a:tc>
                <a:tc>
                  <a:txBody>
                    <a:bodyPr/>
                    <a:lstStyle/>
                    <a:p>
                      <a:pPr algn="r"/>
                      <a:r>
                        <a:rPr lang="en-US" dirty="0"/>
                        <a:t>…..</a:t>
                      </a:r>
                    </a:p>
                  </a:txBody>
                  <a:tcPr/>
                </a:tc>
                <a:extLst>
                  <a:ext uri="{0D108BD9-81ED-4DB2-BD59-A6C34878D82A}">
                    <a16:rowId xmlns:a16="http://schemas.microsoft.com/office/drawing/2014/main" val="788765580"/>
                  </a:ext>
                </a:extLst>
              </a:tr>
              <a:tr h="370840">
                <a:tc>
                  <a:txBody>
                    <a:bodyPr/>
                    <a:lstStyle/>
                    <a:p>
                      <a:pPr algn="r"/>
                      <a:r>
                        <a:rPr lang="en-US" dirty="0" err="1"/>
                        <a:t>i</a:t>
                      </a:r>
                      <a:endParaRPr lang="en-US" dirty="0"/>
                    </a:p>
                  </a:txBody>
                  <a:tcPr/>
                </a:tc>
                <a:tc>
                  <a:txBody>
                    <a:bodyPr/>
                    <a:lstStyle/>
                    <a:p>
                      <a:pPr algn="r"/>
                      <a:r>
                        <a:rPr lang="en-US" dirty="0"/>
                        <a:t>..</a:t>
                      </a:r>
                    </a:p>
                  </a:txBody>
                  <a:tcPr/>
                </a:tc>
                <a:tc>
                  <a:txBody>
                    <a:bodyPr/>
                    <a:lstStyle/>
                    <a:p>
                      <a:pPr algn="r"/>
                      <a:r>
                        <a:rPr lang="en-US" dirty="0"/>
                        <a:t>u</a:t>
                      </a:r>
                    </a:p>
                  </a:txBody>
                  <a:tcPr/>
                </a:tc>
                <a:tc>
                  <a:txBody>
                    <a:bodyPr/>
                    <a:lstStyle/>
                    <a:p>
                      <a:pPr algn="r"/>
                      <a:r>
                        <a:rPr lang="en-US" dirty="0"/>
                        <a:t>.._</a:t>
                      </a:r>
                    </a:p>
                  </a:txBody>
                  <a:tcPr/>
                </a:tc>
                <a:tc>
                  <a:txBody>
                    <a:bodyPr/>
                    <a:lstStyle/>
                    <a:p>
                      <a:pPr algn="r"/>
                      <a:r>
                        <a:rPr lang="en-US" dirty="0"/>
                        <a:t>6</a:t>
                      </a:r>
                    </a:p>
                  </a:txBody>
                  <a:tcPr/>
                </a:tc>
                <a:tc>
                  <a:txBody>
                    <a:bodyPr/>
                    <a:lstStyle/>
                    <a:p>
                      <a:pPr algn="r"/>
                      <a:r>
                        <a:rPr lang="en-US" dirty="0"/>
                        <a:t>_....</a:t>
                      </a:r>
                    </a:p>
                  </a:txBody>
                  <a:tcPr/>
                </a:tc>
                <a:extLst>
                  <a:ext uri="{0D108BD9-81ED-4DB2-BD59-A6C34878D82A}">
                    <a16:rowId xmlns:a16="http://schemas.microsoft.com/office/drawing/2014/main" val="3850579968"/>
                  </a:ext>
                </a:extLst>
              </a:tr>
              <a:tr h="370840">
                <a:tc>
                  <a:txBody>
                    <a:bodyPr/>
                    <a:lstStyle/>
                    <a:p>
                      <a:pPr algn="r"/>
                      <a:r>
                        <a:rPr lang="en-US" dirty="0"/>
                        <a:t>j</a:t>
                      </a:r>
                    </a:p>
                  </a:txBody>
                  <a:tcPr/>
                </a:tc>
                <a:tc>
                  <a:txBody>
                    <a:bodyPr/>
                    <a:lstStyle/>
                    <a:p>
                      <a:pPr algn="r"/>
                      <a:r>
                        <a:rPr lang="en-US" dirty="0"/>
                        <a:t>.___</a:t>
                      </a:r>
                    </a:p>
                  </a:txBody>
                  <a:tcPr/>
                </a:tc>
                <a:tc>
                  <a:txBody>
                    <a:bodyPr/>
                    <a:lstStyle/>
                    <a:p>
                      <a:pPr algn="r"/>
                      <a:r>
                        <a:rPr lang="en-US" dirty="0"/>
                        <a:t>v</a:t>
                      </a:r>
                    </a:p>
                  </a:txBody>
                  <a:tcPr/>
                </a:tc>
                <a:tc>
                  <a:txBody>
                    <a:bodyPr/>
                    <a:lstStyle/>
                    <a:p>
                      <a:pPr algn="r"/>
                      <a:r>
                        <a:rPr lang="en-US" dirty="0"/>
                        <a:t>…_</a:t>
                      </a:r>
                    </a:p>
                  </a:txBody>
                  <a:tcPr/>
                </a:tc>
                <a:tc>
                  <a:txBody>
                    <a:bodyPr/>
                    <a:lstStyle/>
                    <a:p>
                      <a:pPr algn="r"/>
                      <a:r>
                        <a:rPr lang="en-US" dirty="0"/>
                        <a:t>7</a:t>
                      </a:r>
                    </a:p>
                  </a:txBody>
                  <a:tcPr/>
                </a:tc>
                <a:tc>
                  <a:txBody>
                    <a:bodyPr/>
                    <a:lstStyle/>
                    <a:p>
                      <a:pPr algn="r"/>
                      <a:r>
                        <a:rPr lang="en-US" dirty="0"/>
                        <a:t>__...</a:t>
                      </a:r>
                    </a:p>
                  </a:txBody>
                  <a:tcPr/>
                </a:tc>
                <a:extLst>
                  <a:ext uri="{0D108BD9-81ED-4DB2-BD59-A6C34878D82A}">
                    <a16:rowId xmlns:a16="http://schemas.microsoft.com/office/drawing/2014/main" val="3142043327"/>
                  </a:ext>
                </a:extLst>
              </a:tr>
              <a:tr h="370840">
                <a:tc>
                  <a:txBody>
                    <a:bodyPr/>
                    <a:lstStyle/>
                    <a:p>
                      <a:pPr algn="r"/>
                      <a:r>
                        <a:rPr lang="en-US" dirty="0"/>
                        <a:t>k</a:t>
                      </a:r>
                    </a:p>
                  </a:txBody>
                  <a:tcPr/>
                </a:tc>
                <a:tc>
                  <a:txBody>
                    <a:bodyPr/>
                    <a:lstStyle/>
                    <a:p>
                      <a:pPr algn="r"/>
                      <a:r>
                        <a:rPr lang="en-US" dirty="0"/>
                        <a:t>_._</a:t>
                      </a:r>
                    </a:p>
                  </a:txBody>
                  <a:tcPr/>
                </a:tc>
                <a:tc>
                  <a:txBody>
                    <a:bodyPr/>
                    <a:lstStyle/>
                    <a:p>
                      <a:pPr algn="r"/>
                      <a:r>
                        <a:rPr lang="en-US" dirty="0"/>
                        <a:t>w</a:t>
                      </a:r>
                    </a:p>
                  </a:txBody>
                  <a:tcPr/>
                </a:tc>
                <a:tc>
                  <a:txBody>
                    <a:bodyPr/>
                    <a:lstStyle/>
                    <a:p>
                      <a:pPr algn="r"/>
                      <a:r>
                        <a:rPr lang="en-US" dirty="0"/>
                        <a:t>.__</a:t>
                      </a:r>
                    </a:p>
                  </a:txBody>
                  <a:tcPr/>
                </a:tc>
                <a:tc>
                  <a:txBody>
                    <a:bodyPr/>
                    <a:lstStyle/>
                    <a:p>
                      <a:pPr algn="r"/>
                      <a:r>
                        <a:rPr lang="en-US" dirty="0"/>
                        <a:t>8</a:t>
                      </a:r>
                    </a:p>
                  </a:txBody>
                  <a:tcPr/>
                </a:tc>
                <a:tc>
                  <a:txBody>
                    <a:bodyPr/>
                    <a:lstStyle/>
                    <a:p>
                      <a:pPr algn="r"/>
                      <a:r>
                        <a:rPr lang="en-US" dirty="0"/>
                        <a:t>___..</a:t>
                      </a:r>
                    </a:p>
                  </a:txBody>
                  <a:tcPr/>
                </a:tc>
                <a:extLst>
                  <a:ext uri="{0D108BD9-81ED-4DB2-BD59-A6C34878D82A}">
                    <a16:rowId xmlns:a16="http://schemas.microsoft.com/office/drawing/2014/main" val="564215616"/>
                  </a:ext>
                </a:extLst>
              </a:tr>
              <a:tr h="370840">
                <a:tc>
                  <a:txBody>
                    <a:bodyPr/>
                    <a:lstStyle/>
                    <a:p>
                      <a:pPr algn="r"/>
                      <a:r>
                        <a:rPr lang="en-US" dirty="0"/>
                        <a:t>l</a:t>
                      </a:r>
                    </a:p>
                  </a:txBody>
                  <a:tcPr/>
                </a:tc>
                <a:tc>
                  <a:txBody>
                    <a:bodyPr/>
                    <a:lstStyle/>
                    <a:p>
                      <a:pPr algn="r"/>
                      <a:r>
                        <a:rPr lang="en-US" dirty="0"/>
                        <a:t>._..</a:t>
                      </a:r>
                    </a:p>
                  </a:txBody>
                  <a:tcPr/>
                </a:tc>
                <a:tc>
                  <a:txBody>
                    <a:bodyPr/>
                    <a:lstStyle/>
                    <a:p>
                      <a:pPr algn="r"/>
                      <a:r>
                        <a:rPr lang="en-US" dirty="0"/>
                        <a:t>x</a:t>
                      </a:r>
                    </a:p>
                  </a:txBody>
                  <a:tcPr/>
                </a:tc>
                <a:tc>
                  <a:txBody>
                    <a:bodyPr/>
                    <a:lstStyle/>
                    <a:p>
                      <a:pPr algn="r"/>
                      <a:r>
                        <a:rPr lang="en-US" dirty="0"/>
                        <a:t>_.._</a:t>
                      </a:r>
                    </a:p>
                  </a:txBody>
                  <a:tcPr/>
                </a:tc>
                <a:tc>
                  <a:txBody>
                    <a:bodyPr/>
                    <a:lstStyle/>
                    <a:p>
                      <a:pPr algn="r"/>
                      <a:r>
                        <a:rPr lang="en-US" dirty="0"/>
                        <a:t>9</a:t>
                      </a:r>
                    </a:p>
                  </a:txBody>
                  <a:tcPr/>
                </a:tc>
                <a:tc>
                  <a:txBody>
                    <a:bodyPr/>
                    <a:lstStyle/>
                    <a:p>
                      <a:pPr algn="r"/>
                      <a:r>
                        <a:rPr lang="en-US" dirty="0"/>
                        <a:t>____.</a:t>
                      </a:r>
                    </a:p>
                  </a:txBody>
                  <a:tcPr/>
                </a:tc>
                <a:extLst>
                  <a:ext uri="{0D108BD9-81ED-4DB2-BD59-A6C34878D82A}">
                    <a16:rowId xmlns:a16="http://schemas.microsoft.com/office/drawing/2014/main" val="580013349"/>
                  </a:ext>
                </a:extLst>
              </a:tr>
            </a:tbl>
          </a:graphicData>
        </a:graphic>
      </p:graphicFrame>
    </p:spTree>
    <p:extLst>
      <p:ext uri="{BB962C8B-B14F-4D97-AF65-F5344CB8AC3E}">
        <p14:creationId xmlns:p14="http://schemas.microsoft.com/office/powerpoint/2010/main" val="10756783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Color codes</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112</a:t>
            </a:fld>
            <a:endParaRPr lang="en-US"/>
          </a:p>
        </p:txBody>
      </p:sp>
      <p:pic>
        <p:nvPicPr>
          <p:cNvPr id="1026" name="Picture 2" descr="Lab I Basic Resistive Circuit Calculations and Measurement - Arpajai  Chaysang">
            <a:extLst>
              <a:ext uri="{FF2B5EF4-FFF2-40B4-BE49-F238E27FC236}">
                <a16:creationId xmlns:a16="http://schemas.microsoft.com/office/drawing/2014/main" id="{2BACFB35-83CF-D14D-94EE-DCA88A3DF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6591"/>
            <a:ext cx="6150734" cy="499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C2C3B8-3234-F84F-B625-B601CEF97D59}"/>
              </a:ext>
            </a:extLst>
          </p:cNvPr>
          <p:cNvSpPr txBox="1"/>
          <p:nvPr/>
        </p:nvSpPr>
        <p:spPr>
          <a:xfrm>
            <a:off x="7732321" y="1646216"/>
            <a:ext cx="3884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Resistors markings in ohms</a:t>
            </a:r>
          </a:p>
          <a:p>
            <a:pPr marL="285750" indent="-285750">
              <a:buFont typeface="Arial" panose="020B0604020202020204" pitchFamily="34" charset="0"/>
              <a:buChar char="•"/>
            </a:pPr>
            <a:r>
              <a:rPr lang="en-US" dirty="0"/>
              <a:t>Capacitors markings in </a:t>
            </a:r>
            <a:r>
              <a:rPr lang="en-US" dirty="0" err="1"/>
              <a:t>picoFarads</a:t>
            </a:r>
            <a:endParaRPr lang="en-US" dirty="0"/>
          </a:p>
          <a:p>
            <a:pPr marL="285750" indent="-285750">
              <a:buFont typeface="Arial" panose="020B0604020202020204" pitchFamily="34" charset="0"/>
              <a:buChar char="•"/>
            </a:pPr>
            <a:r>
              <a:rPr lang="en-US" dirty="0"/>
              <a:t>Inductors markings in </a:t>
            </a:r>
            <a:r>
              <a:rPr lang="en-US" dirty="0" err="1"/>
              <a:t>microHenries</a:t>
            </a:r>
            <a:endParaRPr lang="en-US" dirty="0"/>
          </a:p>
        </p:txBody>
      </p:sp>
    </p:spTree>
    <p:extLst>
      <p:ext uri="{BB962C8B-B14F-4D97-AF65-F5344CB8AC3E}">
        <p14:creationId xmlns:p14="http://schemas.microsoft.com/office/powerpoint/2010/main" val="368806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Component data</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113</a:t>
            </a:fld>
            <a:endParaRPr lang="en-US"/>
          </a:p>
        </p:txBody>
      </p:sp>
      <p:pic>
        <p:nvPicPr>
          <p:cNvPr id="4" name="Picture 3" descr="A picture containing diagram&#10;&#10;Description automatically generated">
            <a:extLst>
              <a:ext uri="{FF2B5EF4-FFF2-40B4-BE49-F238E27FC236}">
                <a16:creationId xmlns:a16="http://schemas.microsoft.com/office/drawing/2014/main" id="{D1440EE4-7150-9340-9C93-BDFC57E417FF}"/>
              </a:ext>
            </a:extLst>
          </p:cNvPr>
          <p:cNvPicPr>
            <a:picLocks noChangeAspect="1"/>
          </p:cNvPicPr>
          <p:nvPr/>
        </p:nvPicPr>
        <p:blipFill>
          <a:blip r:embed="rId2"/>
          <a:stretch>
            <a:fillRect/>
          </a:stretch>
        </p:blipFill>
        <p:spPr>
          <a:xfrm>
            <a:off x="325104" y="1081571"/>
            <a:ext cx="2956289" cy="2956289"/>
          </a:xfrm>
          <a:prstGeom prst="rect">
            <a:avLst/>
          </a:prstGeom>
        </p:spPr>
      </p:pic>
      <p:sp>
        <p:nvSpPr>
          <p:cNvPr id="11" name="Rectangle 1">
            <a:extLst>
              <a:ext uri="{FF2B5EF4-FFF2-40B4-BE49-F238E27FC236}">
                <a16:creationId xmlns:a16="http://schemas.microsoft.com/office/drawing/2014/main" id="{0BD85637-39D4-B74F-B574-583E643C4AC9}"/>
              </a:ext>
            </a:extLst>
          </p:cNvPr>
          <p:cNvSpPr>
            <a:spLocks noChangeArrowheads="1"/>
          </p:cNvSpPr>
          <p:nvPr/>
        </p:nvSpPr>
        <p:spPr bwMode="auto">
          <a:xfrm>
            <a:off x="6861859" y="4964096"/>
            <a:ext cx="312034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IRON POWDER TOROIDS - A</a:t>
            </a:r>
            <a:r>
              <a:rPr kumimoji="0" lang="en-US" altLang="zh-CN" sz="1400" b="1" i="1" u="none" strike="noStrike" cap="none" normalizeH="0" baseline="-25000" dirty="0">
                <a:ln>
                  <a:noFill/>
                </a:ln>
                <a:solidFill>
                  <a:srgbClr val="000000"/>
                </a:solidFill>
                <a:effectLst/>
                <a:ea typeface="Noto Serif CJK SC"/>
                <a:cs typeface="Mangal" panose="02040503050203030202" pitchFamily="18" charset="0"/>
              </a:rPr>
              <a:t>l</a:t>
            </a:r>
            <a:r>
              <a:rPr kumimoji="0" lang="en-US" altLang="zh-CN" sz="1400" b="1" i="1" u="none" strike="noStrike" cap="none" normalizeH="0" baseline="0" dirty="0">
                <a:ln>
                  <a:noFill/>
                </a:ln>
                <a:solidFill>
                  <a:srgbClr val="000000"/>
                </a:solidFill>
                <a:effectLst/>
                <a:ea typeface="Noto Serif CJK SC"/>
                <a:cs typeface="Mangal" panose="02040503050203030202" pitchFamily="18" charset="0"/>
              </a:rPr>
              <a:t> </a:t>
            </a:r>
            <a:r>
              <a:rPr kumimoji="0" lang="hi-IN" altLang="zh-CN" sz="1400" b="1" i="1" u="none" strike="noStrike" cap="none" normalizeH="0" baseline="0" dirty="0">
                <a:ln>
                  <a:noFill/>
                </a:ln>
                <a:solidFill>
                  <a:srgbClr val="000000"/>
                </a:solidFill>
                <a:effectLst/>
                <a:ea typeface="Noto Serif CJK SC"/>
                <a:cs typeface="Mangal" panose="02040503050203030202" pitchFamily="18" charset="0"/>
              </a:rPr>
              <a:t>Values **</a:t>
            </a:r>
            <a:endParaRPr kumimoji="0" lang="en-US"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Noto Serif CJK SC"/>
                <a:cs typeface="Lohit Devanagari"/>
              </a:rPr>
              <a:t>* size not available in this material</a:t>
            </a:r>
            <a:br>
              <a:rPr kumimoji="0" lang="en-US" altLang="zh-CN" sz="1400" b="0" i="0" u="none" strike="noStrike" cap="none" normalizeH="0" baseline="0" dirty="0">
                <a:ln>
                  <a:noFill/>
                </a:ln>
                <a:solidFill>
                  <a:srgbClr val="000000"/>
                </a:solidFill>
                <a:effectLst/>
                <a:ea typeface="Noto Serif CJK SC"/>
                <a:cs typeface="Lohit Devanagari"/>
              </a:rPr>
            </a:br>
            <a:r>
              <a:rPr kumimoji="0" lang="en-US" altLang="zh-CN" sz="1400" b="0" i="0" u="none" strike="noStrike" cap="none" normalizeH="0" baseline="0" dirty="0">
                <a:ln>
                  <a:noFill/>
                </a:ln>
                <a:solidFill>
                  <a:srgbClr val="000000"/>
                </a:solidFill>
                <a:effectLst/>
                <a:ea typeface="Noto Serif CJK SC"/>
                <a:cs typeface="Lohit Devanagari"/>
              </a:rPr>
              <a:t>** L= µH/100 turns</a:t>
            </a: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br>
              <a:rPr kumimoji="0" lang="en-US" altLang="zh-CN" sz="1400" b="0" i="0" u="none" strike="noStrike" cap="none" normalizeH="0" baseline="0" dirty="0">
                <a:ln>
                  <a:noFill/>
                </a:ln>
                <a:solidFill>
                  <a:srgbClr val="000000"/>
                </a:solidFill>
                <a:effectLst/>
                <a:latin typeface="Times New Roman" panose="02020603050405020304" pitchFamily="18" charset="0"/>
                <a:ea typeface="Noto Serif CJK SC"/>
                <a:cs typeface="Lohit Devanagari"/>
              </a:rPr>
            </a:b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7FDB77BF-6B3E-4548-BFBB-C6343474D226}"/>
              </a:ext>
            </a:extLst>
          </p:cNvPr>
          <p:cNvGraphicFramePr>
            <a:graphicFrameLocks noGrp="1"/>
          </p:cNvGraphicFramePr>
          <p:nvPr>
            <p:extLst>
              <p:ext uri="{D42A27DB-BD31-4B8C-83A1-F6EECF244321}">
                <p14:modId xmlns:p14="http://schemas.microsoft.com/office/powerpoint/2010/main" val="3005694348"/>
              </p:ext>
            </p:extLst>
          </p:nvPr>
        </p:nvGraphicFramePr>
        <p:xfrm>
          <a:off x="4571847" y="1351815"/>
          <a:ext cx="6939580" cy="3474720"/>
        </p:xfrm>
        <a:graphic>
          <a:graphicData uri="http://schemas.openxmlformats.org/drawingml/2006/table">
            <a:tbl>
              <a:tblPr firstRow="1" firstCol="1" bandRow="1">
                <a:tableStyleId>{5C22544A-7EE6-4342-B048-85BDC9FD1C3A}</a:tableStyleId>
              </a:tblPr>
              <a:tblGrid>
                <a:gridCol w="712609">
                  <a:extLst>
                    <a:ext uri="{9D8B030D-6E8A-4147-A177-3AD203B41FA5}">
                      <a16:colId xmlns:a16="http://schemas.microsoft.com/office/drawing/2014/main" val="3570197222"/>
                    </a:ext>
                  </a:extLst>
                </a:gridCol>
                <a:gridCol w="704954">
                  <a:extLst>
                    <a:ext uri="{9D8B030D-6E8A-4147-A177-3AD203B41FA5}">
                      <a16:colId xmlns:a16="http://schemas.microsoft.com/office/drawing/2014/main" val="1259725551"/>
                    </a:ext>
                  </a:extLst>
                </a:gridCol>
                <a:gridCol w="689643">
                  <a:extLst>
                    <a:ext uri="{9D8B030D-6E8A-4147-A177-3AD203B41FA5}">
                      <a16:colId xmlns:a16="http://schemas.microsoft.com/office/drawing/2014/main" val="946125020"/>
                    </a:ext>
                  </a:extLst>
                </a:gridCol>
                <a:gridCol w="689643">
                  <a:extLst>
                    <a:ext uri="{9D8B030D-6E8A-4147-A177-3AD203B41FA5}">
                      <a16:colId xmlns:a16="http://schemas.microsoft.com/office/drawing/2014/main" val="451945675"/>
                    </a:ext>
                  </a:extLst>
                </a:gridCol>
                <a:gridCol w="689643">
                  <a:extLst>
                    <a:ext uri="{9D8B030D-6E8A-4147-A177-3AD203B41FA5}">
                      <a16:colId xmlns:a16="http://schemas.microsoft.com/office/drawing/2014/main" val="3827651665"/>
                    </a:ext>
                  </a:extLst>
                </a:gridCol>
                <a:gridCol w="689643">
                  <a:extLst>
                    <a:ext uri="{9D8B030D-6E8A-4147-A177-3AD203B41FA5}">
                      <a16:colId xmlns:a16="http://schemas.microsoft.com/office/drawing/2014/main" val="1184369715"/>
                    </a:ext>
                  </a:extLst>
                </a:gridCol>
                <a:gridCol w="689643">
                  <a:extLst>
                    <a:ext uri="{9D8B030D-6E8A-4147-A177-3AD203B41FA5}">
                      <a16:colId xmlns:a16="http://schemas.microsoft.com/office/drawing/2014/main" val="1137699684"/>
                    </a:ext>
                  </a:extLst>
                </a:gridCol>
                <a:gridCol w="673638">
                  <a:extLst>
                    <a:ext uri="{9D8B030D-6E8A-4147-A177-3AD203B41FA5}">
                      <a16:colId xmlns:a16="http://schemas.microsoft.com/office/drawing/2014/main" val="3097658971"/>
                    </a:ext>
                  </a:extLst>
                </a:gridCol>
                <a:gridCol w="697298">
                  <a:extLst>
                    <a:ext uri="{9D8B030D-6E8A-4147-A177-3AD203B41FA5}">
                      <a16:colId xmlns:a16="http://schemas.microsoft.com/office/drawing/2014/main" val="2850404221"/>
                    </a:ext>
                  </a:extLst>
                </a:gridCol>
                <a:gridCol w="702866">
                  <a:extLst>
                    <a:ext uri="{9D8B030D-6E8A-4147-A177-3AD203B41FA5}">
                      <a16:colId xmlns:a16="http://schemas.microsoft.com/office/drawing/2014/main" val="1169060318"/>
                    </a:ext>
                  </a:extLst>
                </a:gridCol>
              </a:tblGrid>
              <a:tr h="180903">
                <a:tc>
                  <a:txBody>
                    <a:bodyPr/>
                    <a:lstStyle/>
                    <a:p>
                      <a:pPr marL="0" marR="0" algn="ctr">
                        <a:spcBef>
                          <a:spcPts val="0"/>
                        </a:spcBef>
                        <a:spcAft>
                          <a:spcPts val="0"/>
                        </a:spcAft>
                      </a:pPr>
                      <a:r>
                        <a:rPr lang="en-US" sz="1200" kern="150">
                          <a:effectLst/>
                        </a:rPr>
                        <a:t>Core Size</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0</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806734512"/>
                  </a:ext>
                </a:extLst>
              </a:tr>
              <a:tr h="180903">
                <a:tc>
                  <a:txBody>
                    <a:bodyPr/>
                    <a:lstStyle/>
                    <a:p>
                      <a:pPr marL="0" marR="0">
                        <a:spcBef>
                          <a:spcPts val="0"/>
                        </a:spcBef>
                        <a:spcAft>
                          <a:spcPts val="0"/>
                        </a:spcAft>
                      </a:pPr>
                      <a:r>
                        <a:rPr lang="en-US" sz="1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tc>
                  <a:txBody>
                    <a:bodyPr/>
                    <a:lstStyle/>
                    <a:p>
                      <a:pPr marL="0" marR="0">
                        <a:spcBef>
                          <a:spcPts val="0"/>
                        </a:spcBef>
                        <a:spcAft>
                          <a:spcPts val="0"/>
                        </a:spcAft>
                      </a:pPr>
                      <a:r>
                        <a:rPr lang="en-US" sz="200" kern="150">
                          <a:effectLst/>
                        </a:rPr>
                        <a:t> </a:t>
                      </a:r>
                      <a:endParaRPr lang="en-US" sz="1200" kern="150">
                        <a:effectLst/>
                        <a:latin typeface="Liberation Serif"/>
                        <a:ea typeface="Noto Serif CJK SC"/>
                        <a:cs typeface="Lohit Devanagari"/>
                      </a:endParaRPr>
                    </a:p>
                  </a:txBody>
                  <a:tcPr marL="0" marR="0" marT="0" marB="0" anchor="ctr"/>
                </a:tc>
                <a:extLst>
                  <a:ext uri="{0D108BD9-81ED-4DB2-BD59-A6C34878D82A}">
                    <a16:rowId xmlns:a16="http://schemas.microsoft.com/office/drawing/2014/main" val="1406909038"/>
                  </a:ext>
                </a:extLst>
              </a:tr>
              <a:tr h="180903">
                <a:tc>
                  <a:txBody>
                    <a:bodyPr/>
                    <a:lstStyle/>
                    <a:p>
                      <a:pPr marL="0" marR="0" algn="ctr">
                        <a:spcBef>
                          <a:spcPts val="0"/>
                        </a:spcBef>
                        <a:spcAft>
                          <a:spcPts val="0"/>
                        </a:spcAft>
                      </a:pPr>
                      <a:r>
                        <a:rPr lang="en-US" sz="1200" kern="150">
                          <a:effectLst/>
                        </a:rPr>
                        <a:t>T-12-(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945326626"/>
                  </a:ext>
                </a:extLst>
              </a:tr>
              <a:tr h="180903">
                <a:tc>
                  <a:txBody>
                    <a:bodyPr/>
                    <a:lstStyle/>
                    <a:p>
                      <a:pPr marL="0" marR="0" algn="ctr">
                        <a:spcBef>
                          <a:spcPts val="0"/>
                        </a:spcBef>
                        <a:spcAft>
                          <a:spcPts val="0"/>
                        </a:spcAft>
                      </a:pPr>
                      <a:r>
                        <a:rPr lang="en-US" sz="1200" kern="150">
                          <a:effectLst/>
                        </a:rPr>
                        <a:t>T-16-(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967289893"/>
                  </a:ext>
                </a:extLst>
              </a:tr>
              <a:tr h="180903">
                <a:tc>
                  <a:txBody>
                    <a:bodyPr/>
                    <a:lstStyle/>
                    <a:p>
                      <a:pPr marL="0" marR="0" algn="ctr">
                        <a:spcBef>
                          <a:spcPts val="0"/>
                        </a:spcBef>
                        <a:spcAft>
                          <a:spcPts val="0"/>
                        </a:spcAft>
                      </a:pPr>
                      <a:r>
                        <a:rPr lang="en-US" sz="1200" kern="150">
                          <a:effectLst/>
                        </a:rPr>
                        <a:t>T-20-(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86452741"/>
                  </a:ext>
                </a:extLst>
              </a:tr>
              <a:tr h="180903">
                <a:tc>
                  <a:txBody>
                    <a:bodyPr/>
                    <a:lstStyle/>
                    <a:p>
                      <a:pPr marL="0" marR="0" algn="ctr">
                        <a:spcBef>
                          <a:spcPts val="0"/>
                        </a:spcBef>
                        <a:spcAft>
                          <a:spcPts val="0"/>
                        </a:spcAft>
                      </a:pPr>
                      <a:r>
                        <a:rPr lang="en-US" sz="1200" kern="150">
                          <a:effectLst/>
                        </a:rPr>
                        <a:t>T-25-(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70</a:t>
                      </a:r>
                      <a:endParaRPr lang="en-US" sz="1200" kern="150" dirty="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796816802"/>
                  </a:ext>
                </a:extLst>
              </a:tr>
              <a:tr h="180903">
                <a:tc>
                  <a:txBody>
                    <a:bodyPr/>
                    <a:lstStyle/>
                    <a:p>
                      <a:pPr marL="0" marR="0" algn="ctr">
                        <a:spcBef>
                          <a:spcPts val="0"/>
                        </a:spcBef>
                        <a:spcAft>
                          <a:spcPts val="0"/>
                        </a:spcAft>
                      </a:pPr>
                      <a:r>
                        <a:rPr lang="en-US" sz="1200" kern="150">
                          <a:effectLst/>
                        </a:rPr>
                        <a:t>T-30-(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44232903"/>
                  </a:ext>
                </a:extLst>
              </a:tr>
              <a:tr h="180903">
                <a:tc>
                  <a:txBody>
                    <a:bodyPr/>
                    <a:lstStyle/>
                    <a:p>
                      <a:pPr marL="0" marR="0" algn="ctr">
                        <a:spcBef>
                          <a:spcPts val="0"/>
                        </a:spcBef>
                        <a:spcAft>
                          <a:spcPts val="0"/>
                        </a:spcAft>
                      </a:pPr>
                      <a:r>
                        <a:rPr lang="en-US" sz="1200" kern="150">
                          <a:effectLst/>
                        </a:rPr>
                        <a:t>T-37-(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516689460"/>
                  </a:ext>
                </a:extLst>
              </a:tr>
              <a:tr h="180903">
                <a:tc>
                  <a:txBody>
                    <a:bodyPr/>
                    <a:lstStyle/>
                    <a:p>
                      <a:pPr marL="0" marR="0" algn="ctr">
                        <a:spcBef>
                          <a:spcPts val="0"/>
                        </a:spcBef>
                        <a:spcAft>
                          <a:spcPts val="0"/>
                        </a:spcAft>
                      </a:pPr>
                      <a:r>
                        <a:rPr lang="en-US" sz="1200" kern="150">
                          <a:effectLst/>
                        </a:rPr>
                        <a:t>T-44-(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501785840"/>
                  </a:ext>
                </a:extLst>
              </a:tr>
              <a:tr h="180903">
                <a:tc>
                  <a:txBody>
                    <a:bodyPr/>
                    <a:lstStyle/>
                    <a:p>
                      <a:pPr marL="0" marR="0" algn="ctr">
                        <a:spcBef>
                          <a:spcPts val="0"/>
                        </a:spcBef>
                        <a:spcAft>
                          <a:spcPts val="0"/>
                        </a:spcAft>
                      </a:pPr>
                      <a:r>
                        <a:rPr lang="en-US" sz="1200" kern="150">
                          <a:effectLst/>
                        </a:rPr>
                        <a:t>T-50-(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49</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6.4</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2911504077"/>
                  </a:ext>
                </a:extLst>
              </a:tr>
              <a:tr h="180903">
                <a:tc>
                  <a:txBody>
                    <a:bodyPr/>
                    <a:lstStyle/>
                    <a:p>
                      <a:pPr marL="0" marR="0" algn="ctr">
                        <a:spcBef>
                          <a:spcPts val="0"/>
                        </a:spcBef>
                        <a:spcAft>
                          <a:spcPts val="0"/>
                        </a:spcAft>
                      </a:pPr>
                      <a:r>
                        <a:rPr lang="en-US" sz="1200" kern="150">
                          <a:effectLst/>
                        </a:rPr>
                        <a:t>T-68-(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47</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890783685"/>
                  </a:ext>
                </a:extLst>
              </a:tr>
              <a:tr h="180903">
                <a:tc>
                  <a:txBody>
                    <a:bodyPr/>
                    <a:lstStyle/>
                    <a:p>
                      <a:pPr marL="0" marR="0" algn="ctr">
                        <a:spcBef>
                          <a:spcPts val="0"/>
                        </a:spcBef>
                        <a:spcAft>
                          <a:spcPts val="0"/>
                        </a:spcAft>
                      </a:pPr>
                      <a:r>
                        <a:rPr lang="en-US" sz="1200" kern="150">
                          <a:effectLst/>
                        </a:rPr>
                        <a:t>T-80-(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180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22</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241332567"/>
                  </a:ext>
                </a:extLst>
              </a:tr>
              <a:tr h="180903">
                <a:tc>
                  <a:txBody>
                    <a:bodyPr/>
                    <a:lstStyle/>
                    <a:p>
                      <a:pPr marL="0" marR="0" algn="ctr">
                        <a:spcBef>
                          <a:spcPts val="0"/>
                        </a:spcBef>
                        <a:spcAft>
                          <a:spcPts val="0"/>
                        </a:spcAft>
                      </a:pPr>
                      <a:r>
                        <a:rPr lang="en-US" sz="1200" kern="150">
                          <a:effectLst/>
                        </a:rPr>
                        <a:t>T-94-(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84</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10.6</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18419164"/>
                  </a:ext>
                </a:extLst>
              </a:tr>
              <a:tr h="180903">
                <a:tc>
                  <a:txBody>
                    <a:bodyPr/>
                    <a:lstStyle/>
                    <a:p>
                      <a:pPr marL="0" marR="0" algn="ctr">
                        <a:spcBef>
                          <a:spcPts val="0"/>
                        </a:spcBef>
                        <a:spcAft>
                          <a:spcPts val="0"/>
                        </a:spcAft>
                      </a:pPr>
                      <a:r>
                        <a:rPr lang="en-US" sz="1200" kern="150">
                          <a:effectLst/>
                        </a:rPr>
                        <a:t>T-106-(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930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345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135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4092601845"/>
                  </a:ext>
                </a:extLst>
              </a:tr>
              <a:tr h="180903">
                <a:tc>
                  <a:txBody>
                    <a:bodyPr/>
                    <a:lstStyle/>
                    <a:p>
                      <a:pPr marL="0" marR="0" algn="ctr">
                        <a:spcBef>
                          <a:spcPts val="0"/>
                        </a:spcBef>
                        <a:spcAft>
                          <a:spcPts val="0"/>
                        </a:spcAft>
                      </a:pPr>
                      <a:r>
                        <a:rPr lang="en-US" sz="1200" kern="150">
                          <a:effectLst/>
                        </a:rPr>
                        <a:t>T-130-(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810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96</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15</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282261589"/>
                  </a:ext>
                </a:extLst>
              </a:tr>
              <a:tr h="180903">
                <a:tc>
                  <a:txBody>
                    <a:bodyPr/>
                    <a:lstStyle/>
                    <a:p>
                      <a:pPr marL="0" marR="0" algn="ctr">
                        <a:spcBef>
                          <a:spcPts val="0"/>
                        </a:spcBef>
                        <a:spcAft>
                          <a:spcPts val="0"/>
                        </a:spcAft>
                      </a:pPr>
                      <a:r>
                        <a:rPr lang="en-US" sz="1200" kern="150">
                          <a:effectLst/>
                        </a:rPr>
                        <a:t>T-157-(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320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115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1121925904"/>
                  </a:ext>
                </a:extLst>
              </a:tr>
              <a:tr h="180903">
                <a:tc>
                  <a:txBody>
                    <a:bodyPr/>
                    <a:lstStyle/>
                    <a:p>
                      <a:pPr marL="0" marR="0" algn="ctr">
                        <a:spcBef>
                          <a:spcPts val="0"/>
                        </a:spcBef>
                        <a:spcAft>
                          <a:spcPts val="0"/>
                        </a:spcAft>
                      </a:pPr>
                      <a:r>
                        <a:rPr lang="en-US" sz="1200" kern="150">
                          <a:effectLst/>
                        </a:rPr>
                        <a:t>T-184-(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1690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720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500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240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195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129457512"/>
                  </a:ext>
                </a:extLst>
              </a:tr>
              <a:tr h="180903">
                <a:tc>
                  <a:txBody>
                    <a:bodyPr/>
                    <a:lstStyle/>
                    <a:p>
                      <a:pPr marL="0" marR="0" algn="ctr">
                        <a:spcBef>
                          <a:spcPts val="0"/>
                        </a:spcBef>
                        <a:spcAft>
                          <a:spcPts val="0"/>
                        </a:spcAft>
                      </a:pPr>
                      <a:r>
                        <a:rPr lang="en-US" sz="1200" kern="150">
                          <a:effectLst/>
                        </a:rPr>
                        <a:t>T-200-(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920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425</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250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120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extLst>
                  <a:ext uri="{0D108BD9-81ED-4DB2-BD59-A6C34878D82A}">
                    <a16:rowId xmlns:a16="http://schemas.microsoft.com/office/drawing/2014/main" val="336921941"/>
                  </a:ext>
                </a:extLst>
              </a:tr>
              <a:tr h="180903">
                <a:tc>
                  <a:txBody>
                    <a:bodyPr/>
                    <a:lstStyle/>
                    <a:p>
                      <a:pPr marL="0" marR="0" algn="ctr">
                        <a:spcBef>
                          <a:spcPts val="0"/>
                        </a:spcBef>
                        <a:spcAft>
                          <a:spcPts val="0"/>
                        </a:spcAft>
                      </a:pPr>
                      <a:r>
                        <a:rPr lang="en-US" sz="1200" kern="150">
                          <a:effectLst/>
                        </a:rPr>
                        <a:t>T-200A-( )</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1600</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218</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a:effectLst/>
                        </a:rPr>
                        <a:t>*</a:t>
                      </a:r>
                      <a:endParaRPr lang="en-US" sz="1200" kern="150">
                        <a:effectLst/>
                        <a:latin typeface="Liberation Serif"/>
                        <a:ea typeface="Noto Serif CJK SC"/>
                        <a:cs typeface="Lohit Devanagari"/>
                      </a:endParaRPr>
                    </a:p>
                  </a:txBody>
                  <a:tcPr marL="0" marR="0" marT="0" marB="0"/>
                </a:tc>
                <a:tc>
                  <a:txBody>
                    <a:bodyPr/>
                    <a:lstStyle/>
                    <a:p>
                      <a:pPr marL="0" marR="0" algn="ctr">
                        <a:spcBef>
                          <a:spcPts val="0"/>
                        </a:spcBef>
                        <a:spcAft>
                          <a:spcPts val="0"/>
                        </a:spcAft>
                      </a:pPr>
                      <a:r>
                        <a:rPr lang="en-US" sz="1200" kern="150" dirty="0">
                          <a:effectLst/>
                        </a:rPr>
                        <a:t>*</a:t>
                      </a:r>
                      <a:endParaRPr lang="en-US" sz="1200" kern="150" dirty="0">
                        <a:effectLst/>
                        <a:latin typeface="Liberation Serif"/>
                        <a:ea typeface="Noto Serif CJK SC"/>
                        <a:cs typeface="Lohit Devanagari"/>
                      </a:endParaRPr>
                    </a:p>
                  </a:txBody>
                  <a:tcPr marL="0" marR="0" marT="0" marB="0"/>
                </a:tc>
                <a:extLst>
                  <a:ext uri="{0D108BD9-81ED-4DB2-BD59-A6C34878D82A}">
                    <a16:rowId xmlns:a16="http://schemas.microsoft.com/office/drawing/2014/main" val="3848783819"/>
                  </a:ext>
                </a:extLst>
              </a:tr>
            </a:tbl>
          </a:graphicData>
        </a:graphic>
      </p:graphicFrame>
      <p:pic>
        <p:nvPicPr>
          <p:cNvPr id="16" name="Image2">
            <a:extLst>
              <a:ext uri="{FF2B5EF4-FFF2-40B4-BE49-F238E27FC236}">
                <a16:creationId xmlns:a16="http://schemas.microsoft.com/office/drawing/2014/main" id="{09484FA9-676C-D645-B20F-ADA061E8C4F6}"/>
              </a:ext>
            </a:extLst>
          </p:cNvPr>
          <p:cNvPicPr/>
          <p:nvPr/>
        </p:nvPicPr>
        <p:blipFill>
          <a:blip r:embed="rId3">
            <a:lum/>
            <a:alphaModFix/>
          </a:blip>
          <a:srcRect/>
          <a:stretch>
            <a:fillRect/>
          </a:stretch>
        </p:blipFill>
        <p:spPr>
          <a:xfrm>
            <a:off x="325104" y="4089287"/>
            <a:ext cx="2956289" cy="2118456"/>
          </a:xfrm>
          <a:prstGeom prst="rect">
            <a:avLst/>
          </a:prstGeom>
          <a:ln>
            <a:noFill/>
            <a:prstDash/>
          </a:ln>
        </p:spPr>
      </p:pic>
    </p:spTree>
    <p:extLst>
      <p:ext uri="{BB962C8B-B14F-4D97-AF65-F5344CB8AC3E}">
        <p14:creationId xmlns:p14="http://schemas.microsoft.com/office/powerpoint/2010/main" val="964237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4" y="0"/>
            <a:ext cx="11611633" cy="904009"/>
          </a:xfrm>
        </p:spPr>
        <p:txBody>
          <a:bodyPr anchor="ctr">
            <a:noAutofit/>
          </a:bodyPr>
          <a:lstStyle/>
          <a:p>
            <a:pPr algn="ctr"/>
            <a:r>
              <a:rPr lang="en-US" sz="4400" dirty="0">
                <a:cs typeface="Arial" panose="020B0604020202020204" pitchFamily="34" charset="0"/>
              </a:rPr>
              <a:t>In the beginning…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763" y="1262359"/>
                <a:ext cx="11403053" cy="5310476"/>
              </a:xfrm>
            </p:spPr>
            <p:txBody>
              <a:bodyPr>
                <a:noAutofit/>
              </a:body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a:t>
                </a:r>
                <a:r>
                  <a:rPr lang="en-US" sz="2000" dirty="0">
                    <a:ea typeface="Arial" charset="0"/>
                    <a:cs typeface="Arial" charset="0"/>
                  </a:rPr>
                  <a:t>laws of EM according to Clerk Maxwell are:</a:t>
                </a: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oMath>
                </a14:m>
                <a:endParaRPr lang="en-US" sz="2000" i="1" baseline="-25000"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=0</m:t>
                    </m:r>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marL="914400" lvl="1" indent="-457200" algn="l">
                  <a:spcBef>
                    <a:spcPts val="0"/>
                  </a:spcBef>
                  <a:buFont typeface="+mj-lt"/>
                  <a:buAutoNum type="arabicPeriod"/>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𝑩</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𝒋</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𝑬</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oMath>
                </a14:m>
                <a:r>
                  <a:rPr lang="en-US" sz="2000" i="1"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=8.854</m:t>
                    </m:r>
                    <m:r>
                      <a:rPr lang="en-US" sz="2000" b="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10</m:t>
                        </m:r>
                      </m:e>
                      <m:sup>
                        <m:r>
                          <a:rPr lang="en-US" sz="2000" b="0" i="1" smtClean="0">
                            <a:latin typeface="Cambria Math" panose="02040503050406030204" pitchFamily="18" charset="0"/>
                            <a:ea typeface="Cambria Math" panose="02040503050406030204" pitchFamily="18" charset="0"/>
                            <a:cs typeface="Arial" charset="0"/>
                          </a:rPr>
                          <m:t>−12</m:t>
                        </m:r>
                      </m:sup>
                    </m:sSup>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𝐶</m:t>
                            </m:r>
                          </m:e>
                          <m:sup>
                            <m:r>
                              <a:rPr lang="en-US" sz="2000" b="0" i="1" smtClean="0">
                                <a:latin typeface="Cambria Math" panose="02040503050406030204" pitchFamily="18" charset="0"/>
                                <a:ea typeface="Cambria Math" panose="02040503050406030204" pitchFamily="18" charset="0"/>
                                <a:cs typeface="Arial" charset="0"/>
                              </a:rPr>
                              <m:t>2</m:t>
                            </m:r>
                          </m:sup>
                        </m:sSup>
                      </m:num>
                      <m:den>
                        <m:r>
                          <a:rPr lang="en-US" sz="2000" b="0" i="1" smtClean="0">
                            <a:latin typeface="Cambria Math" panose="02040503050406030204" pitchFamily="18" charset="0"/>
                            <a:ea typeface="Cambria Math" panose="02040503050406030204" pitchFamily="18" charset="0"/>
                            <a:cs typeface="Arial" charset="0"/>
                          </a:rPr>
                          <m:t>𝑁</m:t>
                        </m:r>
                        <m:r>
                          <a:rPr lang="en-US" sz="2000" b="0" i="1"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𝑚</m:t>
                            </m:r>
                          </m:e>
                          <m:sup>
                            <m:r>
                              <a:rPr lang="en-US" sz="2000" b="0" i="1" smtClean="0">
                                <a:latin typeface="Cambria Math" panose="02040503050406030204" pitchFamily="18" charset="0"/>
                                <a:ea typeface="Cambria Math" panose="02040503050406030204" pitchFamily="18" charset="0"/>
                                <a:cs typeface="Arial" charset="0"/>
                              </a:rPr>
                              <m:t>2</m:t>
                            </m:r>
                          </m:sup>
                        </m:sSup>
                      </m:den>
                    </m:f>
                  </m:oMath>
                </a14:m>
                <a:r>
                  <a:rPr lang="en-US" sz="2000" i="1" dirty="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cs typeface="Arial" charset="0"/>
                          </a:rPr>
                          <m:t>0</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𝜇</m:t>
                        </m:r>
                      </m:e>
                      <m:sub>
                        <m:r>
                          <a:rPr lang="en-US" sz="2000" b="0" i="1" smtClean="0">
                            <a:latin typeface="Cambria Math" panose="02040503050406030204" pitchFamily="18" charset="0"/>
                            <a:cs typeface="Arial" charset="0"/>
                          </a:rPr>
                          <m:t>0</m:t>
                        </m:r>
                      </m:sub>
                    </m:sSub>
                  </m:oMath>
                </a14:m>
                <a:endParaRPr lang="en-US" sz="2000" i="1" dirty="0">
                  <a:cs typeface="Arial" charset="0"/>
                </a:endParaRPr>
              </a:p>
              <a:p>
                <a:pPr marL="914400" lvl="1" indent="-457200" algn="l">
                  <a:spcBef>
                    <a:spcPts val="0"/>
                  </a:spcBef>
                  <a:buFont typeface="+mj-lt"/>
                  <a:buAutoNum type="arabicPeriod"/>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𝒋</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𝜕𝜌</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i="1" dirty="0">
                  <a:ea typeface="Arial" charset="0"/>
                  <a:cs typeface="Arial" charset="0"/>
                </a:endParaRPr>
              </a:p>
              <a:p>
                <a:pPr lvl="2">
                  <a:spcBef>
                    <a:spcPts val="0"/>
                  </a:spcBef>
                  <a:tabLst>
                    <a:tab pos="4449763" algn="l"/>
                  </a:tabLst>
                </a:pPr>
                <a:r>
                  <a:rPr lang="en-US" dirty="0">
                    <a:ea typeface="Arial" charset="0"/>
                    <a:cs typeface="Arial" charset="0"/>
                  </a:rPr>
                  <a:t>Here </a:t>
                </a:r>
                <a:r>
                  <a:rPr lang="en-US" b="1" dirty="0">
                    <a:ea typeface="Arial" charset="0"/>
                    <a:cs typeface="Arial" charset="0"/>
                  </a:rPr>
                  <a:t>E </a:t>
                </a:r>
                <a:r>
                  <a:rPr lang="en-US" dirty="0">
                    <a:ea typeface="Arial" charset="0"/>
                    <a:cs typeface="Arial" charset="0"/>
                  </a:rPr>
                  <a:t> is the electric field, </a:t>
                </a:r>
                <a:r>
                  <a:rPr lang="en-US" b="1" dirty="0">
                    <a:ea typeface="Arial" charset="0"/>
                    <a:cs typeface="Arial" charset="0"/>
                  </a:rPr>
                  <a:t>B</a:t>
                </a:r>
                <a:r>
                  <a:rPr lang="en-US" dirty="0">
                    <a:ea typeface="Arial" charset="0"/>
                    <a:cs typeface="Arial" charset="0"/>
                  </a:rPr>
                  <a:t> is the magnetic field, </a:t>
                </a:r>
                <a:r>
                  <a:rPr lang="en-US" b="1" dirty="0">
                    <a:ea typeface="Arial" charset="0"/>
                    <a:cs typeface="Arial" charset="0"/>
                  </a:rPr>
                  <a:t>j</a:t>
                </a:r>
                <a:r>
                  <a:rPr lang="en-US" dirty="0">
                    <a:ea typeface="Arial" charset="0"/>
                    <a:cs typeface="Arial" charset="0"/>
                  </a:rPr>
                  <a:t> is the current density through a closed surface, c is the speed of light and 𝜌 is the charge density at a point.  </a:t>
                </a:r>
                <a:endParaRPr lang="en-US" sz="2000" dirty="0">
                  <a:ea typeface="Arial" charset="0"/>
                  <a:cs typeface="Arial" charset="0"/>
                </a:endParaRPr>
              </a:p>
              <a:p>
                <a:pPr lvl="2">
                  <a:spcBef>
                    <a:spcPts val="0"/>
                  </a:spcBef>
                  <a:tabLst>
                    <a:tab pos="4449763" algn="l"/>
                  </a:tabLst>
                </a:pPr>
                <a:r>
                  <a:rPr lang="en-US" dirty="0">
                    <a:ea typeface="Arial" charset="0"/>
                    <a:cs typeface="Arial" charset="0"/>
                  </a:rPr>
                  <a:t>In non-dispersive matter, </a:t>
                </a:r>
                <a14:m>
                  <m:oMath xmlns:m="http://schemas.openxmlformats.org/officeDocument/2006/math">
                    <m:r>
                      <a:rPr lang="en-US" b="0" i="0" smtClean="0">
                        <a:latin typeface="Cambria Math" panose="02040503050406030204" pitchFamily="18" charset="0"/>
                        <a:ea typeface="Arial" charset="0"/>
                        <a:cs typeface="Arial" charset="0"/>
                      </a:rPr>
                      <m:t>  </m:t>
                    </m:r>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𝜇</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𝐻</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𝑀</m:t>
                    </m:r>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𝜇</m:t>
                    </m:r>
                    <m:r>
                      <a:rPr lang="en-US" b="0" i="0"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(1+</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𝜒</m:t>
                        </m:r>
                      </m:e>
                      <m:sub>
                        <m:r>
                          <a:rPr lang="en-US" b="0" i="1" smtClean="0">
                            <a:latin typeface="Cambria Math" panose="02040503050406030204" pitchFamily="18" charset="0"/>
                            <a:ea typeface="Cambria Math" panose="02040503050406030204" pitchFamily="18" charset="0"/>
                            <a:cs typeface="Arial" charset="0"/>
                          </a:rPr>
                          <m:t>𝑚</m:t>
                        </m:r>
                      </m:sub>
                    </m:sSub>
                    <m:r>
                      <a:rPr lang="en-US" b="0" i="1" smtClean="0">
                        <a:latin typeface="Cambria Math" panose="02040503050406030204" pitchFamily="18" charset="0"/>
                        <a:ea typeface="Cambria Math" panose="02040503050406030204" pitchFamily="18" charset="0"/>
                        <a:cs typeface="Arial" charset="0"/>
                      </a:rPr>
                      <m:t>)</m:t>
                    </m:r>
                  </m:oMath>
                </a14:m>
                <a:r>
                  <a:rPr lang="en-US" dirty="0">
                    <a:ea typeface="Arial" charset="0"/>
                    <a:cs typeface="Arial" charset="0"/>
                  </a:rPr>
                  <a:t>, </a:t>
                </a:r>
                <a:endParaRPr lang="en-US" b="0" i="1" dirty="0">
                  <a:latin typeface="Cambria Math" panose="02040503050406030204" pitchFamily="18" charset="0"/>
                  <a:ea typeface="Arial" charset="0"/>
                  <a:cs typeface="Arial" charset="0"/>
                </a:endParaRPr>
              </a:p>
              <a:p>
                <a:pPr lvl="2">
                  <a:spcBef>
                    <a:spcPts val="0"/>
                  </a:spcBef>
                  <a:tabLst>
                    <a:tab pos="4449763" algn="l"/>
                  </a:tabLst>
                </a:pPr>
                <a14:m>
                  <m:oMath xmlns:m="http://schemas.openxmlformats.org/officeDocument/2006/math">
                    <m:r>
                      <a:rPr lang="en-US" b="0" i="1" dirty="0" smtClean="0">
                        <a:latin typeface="Cambria Math" panose="02040503050406030204" pitchFamily="18" charset="0"/>
                        <a:ea typeface="Arial" charset="0"/>
                        <a:cs typeface="Arial" charset="0"/>
                      </a:rPr>
                      <m:t>𝐷</m:t>
                    </m:r>
                    <m:r>
                      <a:rPr lang="en-US" b="0" i="1" dirty="0" smtClean="0">
                        <a:latin typeface="Cambria Math" panose="02040503050406030204" pitchFamily="18" charset="0"/>
                        <a:ea typeface="Arial"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sSub>
                      <m:sSubPr>
                        <m:ctrlPr>
                          <a:rPr lang="en-US" i="1" dirty="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i="1" dirty="0">
                            <a:latin typeface="Cambria Math" panose="02040503050406030204" pitchFamily="18" charset="0"/>
                            <a:ea typeface="Cambria Math" panose="02040503050406030204" pitchFamily="18" charset="0"/>
                            <a:cs typeface="Arial" charset="0"/>
                          </a:rPr>
                          <m:t>0</m:t>
                        </m:r>
                      </m:sub>
                    </m:sSub>
                    <m:r>
                      <a:rPr lang="en-US" b="0" i="1" dirty="0" smtClean="0">
                        <a:latin typeface="Cambria Math" panose="02040503050406030204" pitchFamily="18" charset="0"/>
                        <a:ea typeface="Cambria Math" panose="02040503050406030204" pitchFamily="18" charset="0"/>
                        <a:cs typeface="Arial" charset="0"/>
                      </a:rPr>
                      <m:t>𝐸</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𝑃</m:t>
                    </m:r>
                    <m:r>
                      <a:rPr lang="en-US" b="0" i="1" dirty="0" smtClean="0">
                        <a:latin typeface="Cambria Math" panose="02040503050406030204" pitchFamily="18" charset="0"/>
                        <a:ea typeface="Cambria Math" panose="02040503050406030204" pitchFamily="18" charset="0"/>
                        <a:cs typeface="Arial" charset="0"/>
                      </a:rPr>
                      <m:t>, </m:t>
                    </m:r>
                    <m:r>
                      <a:rPr lang="en-US" b="0" i="1" dirty="0" smtClean="0">
                        <a:latin typeface="Cambria Math" panose="02040503050406030204" pitchFamily="18" charset="0"/>
                        <a:ea typeface="Cambria Math" panose="02040503050406030204" pitchFamily="18" charset="0"/>
                        <a:cs typeface="Arial" charset="0"/>
                      </a:rPr>
                      <m:t>𝜖</m:t>
                    </m:r>
                    <m:r>
                      <a:rPr lang="en-US" b="0" i="1" dirty="0" smtClean="0">
                        <a:latin typeface="Cambria Math" panose="02040503050406030204" pitchFamily="18" charset="0"/>
                        <a:ea typeface="Cambria Math" panose="02040503050406030204" pitchFamily="18" charset="0"/>
                        <a:cs typeface="Arial" charset="0"/>
                      </a:rPr>
                      <m:t>=</m:t>
                    </m:r>
                    <m:r>
                      <a:rPr lang="en-US" b="0" i="1" dirty="0" smtClean="0">
                        <a:latin typeface="Cambria Math" panose="02040503050406030204" pitchFamily="18" charset="0"/>
                        <a:ea typeface="Cambria Math" panose="02040503050406030204" pitchFamily="18" charset="0"/>
                        <a:cs typeface="Arial" charset="0"/>
                      </a:rPr>
                      <m:t>𝜅</m:t>
                    </m:r>
                    <m:sSub>
                      <m:sSubPr>
                        <m:ctrlPr>
                          <a:rPr lang="en-US" b="0" i="1" dirty="0" smtClean="0">
                            <a:latin typeface="Cambria Math" panose="02040503050406030204" pitchFamily="18" charset="0"/>
                            <a:ea typeface="Cambria Math" panose="02040503050406030204" pitchFamily="18" charset="0"/>
                            <a:cs typeface="Arial" charset="0"/>
                          </a:rPr>
                        </m:ctrlPr>
                      </m:sSubPr>
                      <m:e>
                        <m:r>
                          <a:rPr lang="en-US" i="1" dirty="0">
                            <a:latin typeface="Cambria Math" panose="02040503050406030204" pitchFamily="18" charset="0"/>
                            <a:ea typeface="Cambria Math" panose="02040503050406030204" pitchFamily="18" charset="0"/>
                            <a:cs typeface="Arial" charset="0"/>
                          </a:rPr>
                          <m:t>𝜖</m:t>
                        </m:r>
                      </m:e>
                      <m:sub>
                        <m:r>
                          <a:rPr lang="en-US" b="0" i="1" dirty="0" smtClean="0">
                            <a:latin typeface="Cambria Math" panose="02040503050406030204" pitchFamily="18" charset="0"/>
                            <a:ea typeface="Cambria Math" panose="02040503050406030204" pitchFamily="18" charset="0"/>
                            <a:cs typeface="Arial" charset="0"/>
                          </a:rPr>
                          <m:t>0</m:t>
                        </m:r>
                      </m:sub>
                    </m:sSub>
                  </m:oMath>
                </a14:m>
                <a:r>
                  <a:rPr lang="en-US" dirty="0">
                    <a:ea typeface="Arial" charset="0"/>
                    <a:cs typeface="Arial" charset="0"/>
                  </a:rPr>
                  <a:t> and (1)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r>
                      <a:rPr lang="en-US" i="1">
                        <a:latin typeface="Cambria Math" panose="02040503050406030204" pitchFamily="18" charset="0"/>
                        <a:ea typeface="Cambria Math" panose="02040503050406030204" pitchFamily="18" charset="0"/>
                        <a:cs typeface="Arial" charset="0"/>
                      </a:rPr>
                      <m:t>=</m:t>
                    </m:r>
                    <m:sSub>
                      <m:sSubPr>
                        <m:ctrlPr>
                          <a:rPr lang="en-US" i="1" smtClean="0">
                            <a:latin typeface="Cambria Math" panose="02040503050406030204" pitchFamily="18" charset="0"/>
                            <a:ea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𝜌</m:t>
                        </m:r>
                      </m:e>
                      <m:sub>
                        <m:r>
                          <a:rPr lang="en-US" b="0" i="1" smtClean="0">
                            <a:latin typeface="Cambria Math" panose="02040503050406030204" pitchFamily="18" charset="0"/>
                            <a:ea typeface="Cambria Math" panose="02040503050406030204" pitchFamily="18" charset="0"/>
                            <a:cs typeface="Arial" charset="0"/>
                          </a:rPr>
                          <m:t>𝑓</m:t>
                        </m:r>
                      </m:sub>
                    </m:sSub>
                    <m:r>
                      <a:rPr lang="en-US" b="0" i="1" smtClean="0">
                        <a:latin typeface="Cambria Math" panose="02040503050406030204" pitchFamily="18" charset="0"/>
                        <a:ea typeface="Cambria Math" panose="02040503050406030204" pitchFamily="18" charset="0"/>
                        <a:cs typeface="Arial" charset="0"/>
                      </a:rPr>
                      <m:t>, </m:t>
                    </m:r>
                  </m:oMath>
                </a14:m>
                <a:r>
                  <a:rPr lang="en-US" dirty="0">
                    <a:ea typeface="Cambria Math" panose="02040503050406030204" pitchFamily="18" charset="0"/>
                    <a:cs typeface="Arial" charset="0"/>
                  </a:rPr>
                  <a:t>(4) becomes </a:t>
                </a:r>
                <a14:m>
                  <m:oMath xmlns:m="http://schemas.openxmlformats.org/officeDocument/2006/math">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𝑯</m:t>
                    </m:r>
                    <m:r>
                      <a:rPr lang="en-US" i="1">
                        <a:latin typeface="Cambria Math" panose="02040503050406030204" pitchFamily="18" charset="0"/>
                        <a:ea typeface="Cambria Math" panose="02040503050406030204" pitchFamily="18" charset="0"/>
                        <a:cs typeface="Arial" charset="0"/>
                      </a:rPr>
                      <m:t>= </m:t>
                    </m:r>
                    <m:sSub>
                      <m:sSubPr>
                        <m:ctrlPr>
                          <a:rPr lang="en-US" b="1" i="1" smtClean="0">
                            <a:latin typeface="Cambria Math" panose="02040503050406030204" pitchFamily="18" charset="0"/>
                            <a:ea typeface="Cambria Math" panose="02040503050406030204" pitchFamily="18" charset="0"/>
                            <a:cs typeface="Arial" charset="0"/>
                          </a:rPr>
                        </m:ctrlPr>
                      </m:sSubPr>
                      <m:e>
                        <m:r>
                          <a:rPr lang="en-US" b="1" i="1" smtClean="0">
                            <a:latin typeface="Cambria Math" panose="02040503050406030204" pitchFamily="18" charset="0"/>
                            <a:ea typeface="Cambria Math" panose="02040503050406030204" pitchFamily="18" charset="0"/>
                            <a:cs typeface="Arial" charset="0"/>
                          </a:rPr>
                          <m:t>𝒋</m:t>
                        </m:r>
                      </m:e>
                      <m:sub>
                        <m:r>
                          <a:rPr lang="en-US" b="1" i="1" smtClean="0">
                            <a:latin typeface="Cambria Math" panose="02040503050406030204" pitchFamily="18" charset="0"/>
                            <a:ea typeface="Cambria Math" panose="02040503050406030204" pitchFamily="18" charset="0"/>
                            <a:cs typeface="Arial" charset="0"/>
                          </a:rPr>
                          <m:t>𝒇</m:t>
                        </m:r>
                      </m:sub>
                    </m:sSub>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𝑫</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ea typeface="Cambria Math" panose="02040503050406030204" pitchFamily="18" charset="0"/>
                  <a:cs typeface="Arial" charset="0"/>
                </a:endParaRPr>
              </a:p>
              <a:p>
                <a:pPr marL="914400" lvl="2" indent="0">
                  <a:spcBef>
                    <a:spcPts val="0"/>
                  </a:spcBef>
                  <a:buNone/>
                  <a:tabLst>
                    <a:tab pos="4449763" algn="l"/>
                  </a:tabLst>
                </a:pPr>
                <a:endParaRPr lang="en-US" dirty="0">
                  <a:ea typeface="Cambria Math" panose="02040503050406030204" pitchFamily="18" charset="0"/>
                  <a:cs typeface="Arial" charset="0"/>
                </a:endParaRPr>
              </a:p>
              <a:p>
                <a:pPr>
                  <a:spcBef>
                    <a:spcPts val="0"/>
                  </a:spcBef>
                  <a:tabLst>
                    <a:tab pos="4449763" algn="l"/>
                  </a:tabLst>
                </a:pPr>
                <a:r>
                  <a:rPr lang="en-US" sz="2000" dirty="0">
                    <a:ea typeface="Arial" charset="0"/>
                    <a:cs typeface="Arial" charset="0"/>
                  </a:rPr>
                  <a:t>The rest of classical physics, including special relativity, is:</a:t>
                </a:r>
              </a:p>
              <a:p>
                <a:pPr marL="800100" lvl="1" indent="-342900">
                  <a:spcBef>
                    <a:spcPts val="0"/>
                  </a:spcBef>
                </a:pPr>
                <a:r>
                  <a:rPr lang="en-US" sz="2000" dirty="0">
                    <a:ea typeface="Arial" charset="0"/>
                    <a:cs typeface="Arial" panose="020B0604020202020204" pitchFamily="34" charset="0"/>
                  </a:rPr>
                  <a:t>Newton-Einstein: </a:t>
                </a:r>
                <a14:m>
                  <m:oMath xmlns:m="http://schemas.openxmlformats.org/officeDocument/2006/math">
                    <m:r>
                      <a:rPr lang="en-US" sz="2000" b="1" i="1" smtClean="0">
                        <a:latin typeface="Cambria Math" panose="02040503050406030204" pitchFamily="18" charset="0"/>
                        <a:ea typeface="Arial" charset="0"/>
                        <a:cs typeface="Arial" charset="0"/>
                      </a:rPr>
                      <m:t>𝒑</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r>
                      <a:rPr lang="en-US" sz="2000" b="1" i="1" smtClean="0">
                        <a:latin typeface="Cambria Math" panose="02040503050406030204" pitchFamily="18" charset="0"/>
                        <a:ea typeface="Arial" charset="0"/>
                        <a:cs typeface="Arial" charset="0"/>
                      </a:rPr>
                      <m:t>𝒗</m:t>
                    </m:r>
                    <m:r>
                      <a:rPr lang="en-US" sz="2000" b="0" i="1" smtClean="0">
                        <a:latin typeface="Cambria Math" panose="02040503050406030204" pitchFamily="18" charset="0"/>
                        <a:ea typeface="Arial" charset="0"/>
                        <a:cs typeface="Arial" charset="0"/>
                      </a:rPr>
                      <m:t> </m:t>
                    </m:r>
                  </m:oMath>
                </a14:m>
                <a:r>
                  <a:rPr lang="en-US" sz="2000" i="1"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𝑚</m:t>
                    </m:r>
                    <m:r>
                      <a:rPr lang="en-US" sz="2000" b="0" i="1" smtClean="0">
                        <a:latin typeface="Cambria Math" panose="02040503050406030204" pitchFamily="18" charset="0"/>
                        <a:ea typeface="Arial" charset="0"/>
                        <a:cs typeface="Arial" charset="0"/>
                      </a:rPr>
                      <m:t>= </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0</m:t>
                            </m:r>
                          </m:sub>
                        </m:sSub>
                      </m:num>
                      <m:den>
                        <m:rad>
                          <m:radPr>
                            <m:degHide m:val="on"/>
                            <m:ctrlPr>
                              <a:rPr lang="en-US" sz="2000" b="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𝑣</m:t>
                                    </m:r>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e>
                        </m:rad>
                      </m:den>
                    </m:f>
                  </m:oMath>
                </a14:m>
                <a:r>
                  <a:rPr lang="en-US" sz="2000" i="1" dirty="0">
                    <a:ea typeface="Arial" charset="0"/>
                    <a:cs typeface="Arial" charset="0"/>
                  </a:rPr>
                  <a:t> ,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1"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𝑚</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r>
                          <a:rPr lang="en-US" sz="2000" b="1" i="1" smtClean="0">
                            <a:latin typeface="Cambria Math" panose="02040503050406030204" pitchFamily="18" charset="0"/>
                            <a:cs typeface="Arial" charset="0"/>
                          </a:rPr>
                          <m:t>𝒑</m:t>
                        </m:r>
                      </m:num>
                      <m:den>
                        <m:r>
                          <a:rPr lang="en-US" sz="2000" b="0" i="1" smtClean="0">
                            <a:latin typeface="Cambria Math" panose="02040503050406030204" pitchFamily="18" charset="0"/>
                            <a:cs typeface="Arial" charset="0"/>
                          </a:rPr>
                          <m:t>𝑑𝑡</m:t>
                        </m:r>
                      </m:den>
                    </m:f>
                  </m:oMath>
                </a14:m>
                <a:r>
                  <a:rPr lang="en-US" sz="2000" i="1" dirty="0">
                    <a:ea typeface="Arial" charset="0"/>
                    <a:cs typeface="Arial" charset="0"/>
                  </a:rPr>
                  <a:t> .</a:t>
                </a:r>
              </a:p>
              <a:p>
                <a:pPr marL="800100" lvl="1" indent="-342900">
                  <a:spcBef>
                    <a:spcPts val="0"/>
                  </a:spcBef>
                </a:pPr>
                <a:r>
                  <a:rPr lang="en-US" sz="2000" dirty="0">
                    <a:ea typeface="Arial" charset="0"/>
                    <a:cs typeface="Arial" panose="020B0604020202020204" pitchFamily="34" charset="0"/>
                  </a:rPr>
                  <a:t>Gravity</a:t>
                </a:r>
                <a:r>
                  <a:rPr lang="en-US" sz="2000" b="1" dirty="0">
                    <a:ea typeface="Arial" charset="0"/>
                    <a:cs typeface="Arial" charset="0"/>
                  </a:rPr>
                  <a:t>: </a:t>
                </a:r>
                <a14:m>
                  <m:oMath xmlns:m="http://schemas.openxmlformats.org/officeDocument/2006/math">
                    <m:r>
                      <a:rPr lang="en-US" sz="2000" b="1" i="1" smtClean="0">
                        <a:latin typeface="Cambria Math" panose="02040503050406030204" pitchFamily="18" charset="0"/>
                        <a:ea typeface="Arial" charset="0"/>
                        <a:cs typeface="Arial" charset="0"/>
                      </a:rPr>
                      <m:t>𝑭</m:t>
                    </m:r>
                    <m:r>
                      <a:rPr lang="en-US" sz="2000" b="0" i="1" smtClean="0">
                        <a:latin typeface="Cambria Math" panose="02040503050406030204" pitchFamily="18" charset="0"/>
                        <a:ea typeface="Arial"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𝐺</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1</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𝑚</m:t>
                            </m:r>
                          </m:e>
                          <m:sub>
                            <m:r>
                              <a:rPr lang="en-US" sz="2000" b="0" i="1" smtClean="0">
                                <a:latin typeface="Cambria Math" panose="02040503050406030204" pitchFamily="18" charset="0"/>
                                <a:cs typeface="Arial" charset="0"/>
                              </a:rPr>
                              <m:t>2</m:t>
                            </m:r>
                          </m:sub>
                        </m:sSub>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𝑟</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𝒖</m:t>
                        </m:r>
                      </m:e>
                      <m:sub>
                        <m:r>
                          <a:rPr lang="en-US" sz="2000" b="0" i="1" smtClean="0">
                            <a:latin typeface="Cambria Math" panose="02040503050406030204" pitchFamily="18" charset="0"/>
                            <a:cs typeface="Arial" charset="0"/>
                          </a:rPr>
                          <m:t>𝑟</m:t>
                        </m:r>
                      </m:sub>
                    </m:sSub>
                  </m:oMath>
                </a14:m>
                <a:r>
                  <a:rPr lang="en-US" sz="2000" b="1" i="1" dirty="0">
                    <a:ea typeface="Arial" charset="0"/>
                    <a:cs typeface="Arial" charset="0"/>
                  </a:rPr>
                  <a:t> </a:t>
                </a:r>
                <a:r>
                  <a:rPr lang="en-US" sz="2000" dirty="0">
                    <a:ea typeface="Arial" charset="0"/>
                    <a:cs typeface="Arial" charset="0"/>
                  </a:rPr>
                  <a:t>where </a:t>
                </a:r>
                <a:r>
                  <a:rPr lang="en-US" sz="2000" b="1" dirty="0" err="1">
                    <a:ea typeface="Arial" charset="0"/>
                    <a:cs typeface="Arial" charset="0"/>
                  </a:rPr>
                  <a:t>u</a:t>
                </a:r>
                <a:r>
                  <a:rPr lang="en-US" sz="2000" b="1" baseline="-25000" dirty="0" err="1">
                    <a:ea typeface="Arial" charset="0"/>
                    <a:cs typeface="Arial" charset="0"/>
                  </a:rPr>
                  <a:t>r</a:t>
                </a:r>
                <a:r>
                  <a:rPr lang="en-US" sz="2000" b="1" baseline="-25000" dirty="0">
                    <a:ea typeface="Arial" charset="0"/>
                    <a:cs typeface="Arial" charset="0"/>
                  </a:rPr>
                  <a:t> </a:t>
                </a:r>
                <a:r>
                  <a:rPr lang="en-US" sz="2000" dirty="0">
                    <a:ea typeface="Arial" charset="0"/>
                    <a:cs typeface="Arial" charset="0"/>
                  </a:rPr>
                  <a:t>is the unit vector from m</a:t>
                </a:r>
                <a:r>
                  <a:rPr lang="en-US" sz="2000" baseline="-25000" dirty="0">
                    <a:ea typeface="Arial" charset="0"/>
                    <a:cs typeface="Arial" charset="0"/>
                  </a:rPr>
                  <a:t>1</a:t>
                </a:r>
                <a:r>
                  <a:rPr lang="en-US" sz="2000" dirty="0">
                    <a:ea typeface="Arial" charset="0"/>
                    <a:cs typeface="Arial" charset="0"/>
                  </a:rPr>
                  <a:t> to m</a:t>
                </a:r>
                <a:r>
                  <a:rPr lang="en-US" sz="2000" baseline="-25000" dirty="0">
                    <a:ea typeface="Arial" charset="0"/>
                    <a:cs typeface="Arial" charset="0"/>
                  </a:rPr>
                  <a:t>2</a:t>
                </a:r>
                <a:r>
                  <a:rPr lang="en-US" sz="2000" dirty="0">
                    <a:ea typeface="Arial" charset="0"/>
                    <a:cs typeface="Arial" charset="0"/>
                  </a:rPr>
                  <a:t> and </a:t>
                </a:r>
                <a:r>
                  <a:rPr lang="en-US" sz="2000" b="1" dirty="0">
                    <a:ea typeface="Arial" charset="0"/>
                    <a:cs typeface="Arial" charset="0"/>
                  </a:rPr>
                  <a:t>F</a:t>
                </a:r>
                <a:r>
                  <a:rPr lang="en-US" sz="2000" dirty="0">
                    <a:ea typeface="Arial" charset="0"/>
                    <a:cs typeface="Arial" charset="0"/>
                  </a:rPr>
                  <a:t> is the force on m</a:t>
                </a:r>
                <a:r>
                  <a:rPr lang="en-US" sz="2000" baseline="-25000" dirty="0">
                    <a:ea typeface="Arial" charset="0"/>
                    <a:cs typeface="Arial" charset="0"/>
                  </a:rPr>
                  <a:t>2</a:t>
                </a:r>
                <a:r>
                  <a:rPr lang="en-US" sz="2000" dirty="0">
                    <a:ea typeface="Arial" charset="0"/>
                    <a:cs typeface="Arial" charset="0"/>
                  </a:rPr>
                  <a:t>.</a:t>
                </a:r>
                <a:endParaRPr lang="en-US" sz="16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763" y="1262359"/>
                <a:ext cx="11403053" cy="5310476"/>
              </a:xfrm>
              <a:blipFill>
                <a:blip r:embed="rId3"/>
                <a:stretch>
                  <a:fillRect l="-445" t="-14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424359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226" y="1656521"/>
                <a:ext cx="10972800" cy="4448038"/>
              </a:xfrm>
            </p:spPr>
            <p:txBody>
              <a:bodyPr>
                <a:noAutofit/>
              </a:bodyPr>
              <a:lstStyle/>
              <a:p>
                <a:pPr marL="342900" indent="-342900" algn="l">
                  <a:buFont typeface="Arial" panose="020B0604020202020204" pitchFamily="34" charset="0"/>
                  <a:buChar char="•"/>
                </a:pPr>
                <a:r>
                  <a:rPr lang="en-US" sz="2000" dirty="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dirty="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𝐵</m:t>
                    </m:r>
                    <m:r>
                      <a:rPr lang="en-US" sz="2000" b="0" i="1" smtClean="0">
                        <a:latin typeface="Cambria Math" panose="02040503050406030204" pitchFamily="18" charset="0"/>
                        <a:ea typeface="Arial"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a:t>
                </a:r>
                <a14:m>
                  <m:oMath xmlns:m="http://schemas.openxmlformats.org/officeDocument/2006/math">
                    <m:r>
                      <a:rPr lang="en-US" sz="2000" b="0" i="1" smtClean="0">
                        <a:latin typeface="Cambria Math" panose="02040503050406030204" pitchFamily="18" charset="0"/>
                        <a:ea typeface="Arial" charset="0"/>
                        <a:cs typeface="Arial" charset="0"/>
                      </a:rPr>
                      <m:t>𝐸</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and, </a:t>
                </a:r>
                <a14:m>
                  <m:oMath xmlns:m="http://schemas.openxmlformats.org/officeDocument/2006/math">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ea typeface="Arial" charset="0"/>
                    <a:cs typeface="Arial" charset="0"/>
                  </a:rPr>
                  <a:t>(</a:t>
                </a:r>
                <a:r>
                  <a:rPr lang="en-US" sz="2000" i="1" dirty="0">
                    <a:ea typeface="Cambria Math" panose="02040503050406030204" pitchFamily="18" charset="0"/>
                    <a:cs typeface="Arial" charset="0"/>
                  </a:rPr>
                  <a:t>A</a:t>
                </a:r>
                <a:r>
                  <a:rPr lang="en-US" sz="2000" b="1" i="1" dirty="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ea typeface="Cambria Math" panose="02040503050406030204" pitchFamily="18" charset="0"/>
                    <a:cs typeface="Arial" charset="0"/>
                  </a:rPr>
                  <a:t>B)</a:t>
                </a:r>
                <a:endParaRPr lang="en-US" sz="2000" i="1" dirty="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ea typeface="Cambria Math" panose="02040503050406030204" pitchFamily="18" charset="0"/>
                    <a:cs typeface="Arial" charset="0"/>
                  </a:rPr>
                  <a:t>, </a:t>
                </a:r>
                <a:r>
                  <a:rPr lang="en-US" sz="2000" dirty="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226" y="1656521"/>
                <a:ext cx="10972800" cy="4448038"/>
              </a:xfrm>
              <a:blipFill>
                <a:blip r:embed="rId3"/>
                <a:stretch>
                  <a:fillRect l="-462"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6259635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92063"/>
                <a:ext cx="11675166" cy="4947416"/>
              </a:xfrm>
            </p:spPr>
            <p:txBody>
              <a:bodyPr>
                <a:noAutofit/>
              </a:bodyPr>
              <a:lstStyle/>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(Equation 1)</a:t>
                </a: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panose="020B0604020202020204" pitchFamily="34" charset="0"/>
                  </a:rPr>
                  <a:t>), or </a:t>
                </a: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92063"/>
                <a:ext cx="11675166" cy="4947416"/>
              </a:xfrm>
              <a:blipFill>
                <a:blip r:embed="rId3"/>
                <a:stretch>
                  <a:fillRect l="-434" t="-15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395287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889" y="1460890"/>
                <a:ext cx="11254409"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Calibri" panose="020F0502020204030204" pitchFamily="34" charset="0"/>
                    <a:ea typeface="Cambria Math" panose="02040503050406030204" pitchFamily="18" charset="0"/>
                    <a:cs typeface="Calibri" panose="020F050202020403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Then we get</a:t>
                </a:r>
              </a:p>
              <a:p>
                <a:pPr marL="342900" indent="-342900" algn="l">
                  <a:spcBef>
                    <a:spcPts val="40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Calibri" panose="020F0502020204030204" pitchFamily="34" charset="0"/>
                    <a:ea typeface="Arial" charset="0"/>
                    <a:cs typeface="Calibri" panose="020F0502020204030204" pitchFamily="34" charset="0"/>
                  </a:rPr>
                  <a:t>, we get </a:t>
                </a:r>
                <a:endParaRPr lang="en-US" sz="2000" i="1" dirty="0">
                  <a:latin typeface="Calibri" panose="020F0502020204030204" pitchFamily="34" charset="0"/>
                  <a:ea typeface="Cambria Math" panose="02040503050406030204" pitchFamily="18"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Calibri" panose="020F0502020204030204" pitchFamily="34" charset="0"/>
                    <a:ea typeface="Cambria Math" panose="02040503050406030204" pitchFamily="18" charset="0"/>
                    <a:cs typeface="Calibri" panose="020F0502020204030204" pitchFamily="34" charset="0"/>
                  </a:rPr>
                  <a:t> </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Cambria Math" panose="02040503050406030204" pitchFamily="18" charset="0"/>
                    <a:cs typeface="Calibri" panose="020F050202020403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Calibri" panose="020F0502020204030204" pitchFamily="34" charset="0"/>
                    <a:ea typeface="Arial" charset="0"/>
                    <a:cs typeface="Calibri" panose="020F0502020204030204" pitchFamily="34" charset="0"/>
                  </a:rPr>
                  <a:t> and </a:t>
                </a:r>
              </a:p>
              <a:p>
                <a:pPr algn="l">
                  <a:spcBef>
                    <a:spcPts val="400"/>
                  </a:spcBef>
                </a:pPr>
                <a:r>
                  <a:rPr lang="en-US" sz="2000" b="1"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Calibri" panose="020F0502020204030204" pitchFamily="34" charset="0"/>
                    <a:ea typeface="Arial" charset="0"/>
                    <a:cs typeface="Calibri" panose="020F0502020204030204" pitchFamily="34"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Calibri" panose="020F0502020204030204" pitchFamily="34" charset="0"/>
                    <a:ea typeface="Cambria Math" panose="02040503050406030204" pitchFamily="18" charset="0"/>
                    <a:cs typeface="Calibri" panose="020F0502020204030204" pitchFamily="34" charset="0"/>
                  </a:rPr>
                  <a:t>. </a:t>
                </a:r>
                <a:endParaRPr lang="en-US" sz="2000" dirty="0">
                  <a:latin typeface="Calibri" panose="020F0502020204030204" pitchFamily="34" charset="0"/>
                  <a:ea typeface="Arial"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889" y="1460890"/>
                <a:ext cx="11254409" cy="4947416"/>
              </a:xfrm>
              <a:blipFill>
                <a:blip r:embed="rId3"/>
                <a:stretch>
                  <a:fillRect l="-4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1216661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17" y="299334"/>
            <a:ext cx="11675166" cy="868362"/>
          </a:xfrm>
        </p:spPr>
        <p:txBody>
          <a:bodyPr anchor="ctr">
            <a:normAutofit/>
          </a:bodyPr>
          <a:lstStyle/>
          <a:p>
            <a:pPr algn="ctr"/>
            <a:r>
              <a:rPr lang="en-US" sz="4400" dirty="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759" y="1764895"/>
                <a:ext cx="11270043" cy="2362261"/>
              </a:xfrm>
            </p:spPr>
            <p:txBody>
              <a:bodyPr>
                <a:noAutofit/>
              </a:bodyPr>
              <a:lstStyle/>
              <a:p>
                <a:pPr marL="342900" indent="-342900" algn="l">
                  <a:buFont typeface="Arial" panose="020B0604020202020204" pitchFamily="34" charset="0"/>
                  <a:buChar char="•"/>
                </a:pPr>
                <a:r>
                  <a:rPr lang="en-US" sz="2000" dirty="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cs typeface="Arial" charset="0"/>
                  </a:rPr>
                  <a:t>, </a:t>
                </a:r>
                <a:r>
                  <a:rPr lang="en-US" sz="2000" dirty="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ea typeface="Cambria Math" panose="02040503050406030204" pitchFamily="18"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cs typeface="Arial" panose="020B0604020202020204" pitchFamily="34" charset="0"/>
                </a:endParaRPr>
              </a:p>
              <a:p>
                <a:pPr marL="342900" indent="-342900" algn="l">
                  <a:buFont typeface="Arial" panose="020B0604020202020204" pitchFamily="34" charset="0"/>
                  <a:buChar char="•"/>
                </a:pPr>
                <a:r>
                  <a:rPr lang="en-US" sz="2000" dirty="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cs typeface="Arial" panose="020B0604020202020204" pitchFamily="34" charset="0"/>
                  </a:rPr>
                  <a:t>, etc</a:t>
                </a:r>
                <a:endParaRPr lang="en-US" sz="2000" i="1" dirty="0">
                  <a:cs typeface="Arial" charset="0"/>
                </a:endParaRPr>
              </a:p>
              <a:p>
                <a:pPr marL="342900" indent="-342900" algn="l">
                  <a:buFont typeface="Arial" panose="020B0604020202020204" pitchFamily="34" charset="0"/>
                  <a:buChar char="•"/>
                </a:pPr>
                <a:r>
                  <a:rPr lang="en-US" sz="2000" dirty="0">
                    <a:ea typeface="Arial" charset="0"/>
                    <a:cs typeface="Arial" charset="0"/>
                  </a:rPr>
                  <a:t>Thus, in free space 𝜙 and </a:t>
                </a:r>
                <a:r>
                  <a:rPr lang="en-US" sz="2000" b="1" dirty="0">
                    <a:ea typeface="Arial" charset="0"/>
                    <a:cs typeface="Arial" charset="0"/>
                  </a:rPr>
                  <a:t>A</a:t>
                </a:r>
                <a:r>
                  <a:rPr lang="en-US" sz="2000" dirty="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759" y="1764895"/>
                <a:ext cx="11270043" cy="2362261"/>
              </a:xfrm>
              <a:blipFill>
                <a:blip r:embed="rId3"/>
                <a:stretch>
                  <a:fillRect l="-450" t="-32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3718150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dirty="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sz="2000" dirty="0">
                    <a:ea typeface="Arial" charset="0"/>
                    <a:cs typeface="Arial" charset="0"/>
                  </a:rPr>
                  <a:t>In conductors, </a:t>
                </a:r>
                <a14:m>
                  <m:oMath xmlns:m="http://schemas.openxmlformats.org/officeDocument/2006/math">
                    <m:r>
                      <a:rPr lang="en-US" sz="2000" b="1" i="0" smtClean="0">
                        <a:latin typeface="Cambria Math" panose="02040503050406030204" pitchFamily="18" charset="0"/>
                        <a:ea typeface="Arial" charset="0"/>
                        <a:cs typeface="Arial" charset="0"/>
                      </a:rPr>
                      <m:t>𝐣</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Cambria Math" panose="02040503050406030204" pitchFamily="18" charset="0"/>
                        <a:cs typeface="Arial" charset="0"/>
                      </a:rPr>
                      <m:t>𝜎</m:t>
                    </m:r>
                    <m:r>
                      <a:rPr lang="en-US" sz="2000" b="1" i="0" smtClean="0">
                        <a:latin typeface="Cambria Math" panose="02040503050406030204" pitchFamily="18" charset="0"/>
                        <a:ea typeface="Cambria Math" panose="02040503050406030204" pitchFamily="18" charset="0"/>
                        <a:cs typeface="Arial" charset="0"/>
                      </a:rPr>
                      <m:t>𝐄</m:t>
                    </m:r>
                  </m:oMath>
                </a14:m>
                <a:r>
                  <a:rPr lang="en-US" sz="2000" dirty="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r>
                          <a:rPr lang="en-US" sz="2000" b="1" i="1" smtClean="0">
                            <a:latin typeface="Cambria Math" panose="02040503050406030204" pitchFamily="18" charset="0"/>
                            <a:ea typeface="Cambria Math" panose="02040503050406030204" pitchFamily="18" charset="0"/>
                            <a:cs typeface="Arial" charset="0"/>
                          </a:rPr>
                          <m:t>𝜖</m:t>
                        </m:r>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𝜎</m:t>
                        </m:r>
                      </m:num>
                      <m:den>
                        <m:r>
                          <a:rPr lang="en-US" sz="2000" b="0" i="1" smtClean="0">
                            <a:latin typeface="Cambria Math" panose="02040503050406030204" pitchFamily="18" charset="0"/>
                            <a:ea typeface="Cambria Math" panose="02040503050406030204" pitchFamily="18" charset="0"/>
                            <a:cs typeface="Arial" charset="0"/>
                          </a:rPr>
                          <m:t>𝜖</m:t>
                        </m:r>
                      </m:den>
                    </m:f>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ea typeface="Arial" charset="0"/>
                  <a:cs typeface="Arial" charset="0"/>
                </a:endParaRPr>
              </a:p>
              <a:p>
                <a:pPr marL="800100" lvl="1" indent="-342900" algn="l">
                  <a:buFont typeface="Arial" panose="020B0604020202020204" pitchFamily="34" charset="0"/>
                  <a:buChar char="•"/>
                </a:pPr>
                <a:r>
                  <a:rPr lang="en-US" sz="2000" dirty="0">
                    <a:ea typeface="Arial" charset="0"/>
                    <a:cs typeface="Arial" charset="0"/>
                  </a:rPr>
                  <a:t>This becomes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oMath>
                </a14:m>
                <a:endParaRPr lang="en-US" sz="2000" dirty="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ea typeface="Arial" charset="0"/>
                    <a:cs typeface="Arial" charset="0"/>
                  </a:rPr>
                  <a:t>, so we get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𝐵</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e>
                    </m:d>
                    <m:r>
                      <a:rPr lang="en-US" sz="2000" b="0" i="0"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𝜎</m:t>
                        </m:r>
                      </m:num>
                      <m:den>
                        <m:r>
                          <a:rPr lang="en-US" sz="2000" i="1">
                            <a:latin typeface="Cambria Math" panose="02040503050406030204" pitchFamily="18" charset="0"/>
                            <a:ea typeface="Cambria Math" panose="02040503050406030204" pitchFamily="18" charset="0"/>
                            <a:cs typeface="Arial" charset="0"/>
                          </a:rPr>
                          <m:t>𝜖</m:t>
                        </m:r>
                      </m:den>
                    </m:f>
                    <m:f>
                      <m:fPr>
                        <m:ctrlPr>
                          <a:rPr lang="en-US" sz="2000" i="1">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𝐄</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b="0" i="0"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d>
                      <m:dPr>
                        <m:begChr m:val="["/>
                        <m:endChr m:val="]"/>
                        <m:ctrlPr>
                          <a:rPr lang="en-US" sz="2000" b="0" i="1" smtClean="0">
                            <a:latin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d>
                          <m:dPr>
                            <m:ctrlPr>
                              <a:rPr lang="en-US" sz="2000" b="1" i="1">
                                <a:latin typeface="Cambria Math" panose="02040503050406030204" pitchFamily="18" charset="0"/>
                                <a:ea typeface="Cambria Math" panose="02040503050406030204" pitchFamily="18" charset="0"/>
                                <a:cs typeface="Arial" charset="0"/>
                              </a:rPr>
                            </m:ctrlPr>
                          </m:dPr>
                          <m:e>
                            <m:r>
                              <a:rPr lang="en-US" sz="2000" b="1" i="1">
                                <a:latin typeface="Cambria Math" panose="02040503050406030204" pitchFamily="18" charset="0"/>
                                <a:ea typeface="Cambria Math" panose="02040503050406030204" pitchFamily="18" charset="0"/>
                                <a:cs typeface="Arial" charset="0"/>
                              </a:rPr>
                              <m:t>𝜵</m:t>
                            </m:r>
                            <m:r>
                              <a:rPr lang="en-US" sz="2000" b="1"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e>
                        </m:d>
                        <m:r>
                          <a:rPr lang="en-US" sz="2000">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𝐄</m:t>
                        </m:r>
                      </m:e>
                    </m:d>
                    <m:r>
                      <a:rPr lang="en-US" sz="2000" b="1" i="0" smtClean="0">
                        <a:latin typeface="Cambria Math" panose="02040503050406030204" pitchFamily="18" charset="0"/>
                        <a:ea typeface="Cambria Math" panose="02040503050406030204" pitchFamily="18" charset="0"/>
                        <a:cs typeface="Arial" charset="0"/>
                      </a:rPr>
                      <m:t>=</m:t>
                    </m:r>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1" i="1" smtClean="0">
                            <a:latin typeface="Cambria Math" panose="02040503050406030204" pitchFamily="18" charset="0"/>
                            <a:ea typeface="Cambria Math" panose="02040503050406030204" pitchFamily="18" charset="0"/>
                            <a:cs typeface="Arial" charset="0"/>
                          </a:rPr>
                          <m:t>𝟐</m:t>
                        </m:r>
                      </m:sup>
                    </m:sSup>
                    <m:sSup>
                      <m:sSupPr>
                        <m:ctrlPr>
                          <a:rPr lang="en-US" sz="2000" b="1" i="1" smtClean="0">
                            <a:latin typeface="Cambria Math" panose="02040503050406030204" pitchFamily="18" charset="0"/>
                            <a:ea typeface="Cambria Math" panose="02040503050406030204" pitchFamily="18" charset="0"/>
                            <a:cs typeface="Arial" charset="0"/>
                          </a:rPr>
                        </m:ctrlPr>
                      </m:sSupPr>
                      <m:e>
                        <m:r>
                          <a:rPr lang="en-US" sz="2000" b="1" i="1" smtClean="0">
                            <a:latin typeface="Cambria Math" panose="02040503050406030204" pitchFamily="18" charset="0"/>
                            <a:ea typeface="Cambria Math" panose="02040503050406030204" pitchFamily="18" charset="0"/>
                            <a:cs typeface="Arial" charset="0"/>
                          </a:rPr>
                          <m:t>𝛁</m:t>
                        </m:r>
                      </m:e>
                      <m:sup>
                        <m:r>
                          <a:rPr lang="en-US" sz="2000" b="1" i="1" smtClean="0">
                            <a:latin typeface="Cambria Math" panose="02040503050406030204" pitchFamily="18" charset="0"/>
                            <a:ea typeface="Cambria Math" panose="02040503050406030204" pitchFamily="18" charset="0"/>
                            <a:cs typeface="Arial" charset="0"/>
                          </a:rPr>
                          <m:t>𝟐</m:t>
                        </m:r>
                      </m:sup>
                    </m:sSup>
                    <m:r>
                      <a:rPr lang="en-US" sz="2000" b="1" i="0" smtClean="0">
                        <a:latin typeface="Cambria Math" panose="02040503050406030204" pitchFamily="18" charset="0"/>
                        <a:ea typeface="Cambria Math" panose="02040503050406030204" pitchFamily="18" charset="0"/>
                        <a:cs typeface="Arial" charset="0"/>
                      </a:rPr>
                      <m:t>𝐄</m:t>
                    </m:r>
                    <m:r>
                      <a:rPr lang="en-US" sz="2000" b="1"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(since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=0</m:t>
                    </m:r>
                  </m:oMath>
                </a14:m>
                <a:r>
                  <a:rPr lang="en-US" sz="2000" dirty="0">
                    <a:ea typeface="Arial" charset="0"/>
                    <a:cs typeface="Arial" charset="0"/>
                  </a:rPr>
                  <a:t> in a conductor)</a:t>
                </a:r>
              </a:p>
              <a:p>
                <a:pPr marL="800100" lvl="1" indent="-342900" algn="l">
                  <a:buFont typeface="Arial" panose="020B0604020202020204" pitchFamily="34" charset="0"/>
                  <a:buChar char="•"/>
                </a:pPr>
                <a:r>
                  <a:rPr lang="en-US" sz="2000" dirty="0">
                    <a:ea typeface="Arial" charset="0"/>
                    <a:cs typeface="Arial" charset="0"/>
                  </a:rPr>
                  <a:t>Applying the trial solution E= E</a:t>
                </a:r>
                <a:r>
                  <a:rPr lang="en-US" sz="2000" baseline="-25000" dirty="0">
                    <a:ea typeface="Arial" charset="0"/>
                    <a:cs typeface="Arial" charset="0"/>
                  </a:rPr>
                  <a:t>0</a:t>
                </a:r>
                <a:r>
                  <a:rPr lang="en-US" sz="2000" dirty="0">
                    <a:ea typeface="Arial" charset="0"/>
                    <a:cs typeface="Arial" charset="0"/>
                  </a:rPr>
                  <a:t> exp(𝜔t-</a:t>
                </a:r>
                <a:r>
                  <a:rPr lang="en-US" sz="2000" dirty="0" err="1">
                    <a:ea typeface="Arial" charset="0"/>
                    <a:cs typeface="Arial" charset="0"/>
                  </a:rPr>
                  <a:t>kr</a:t>
                </a:r>
                <a:r>
                  <a:rPr lang="en-US" sz="2000" dirty="0">
                    <a:ea typeface="Arial" charset="0"/>
                    <a:cs typeface="Arial" charset="0"/>
                  </a:rPr>
                  <a:t>), we get –k</a:t>
                </a:r>
                <a:r>
                  <a:rPr lang="en-US" sz="2000" baseline="30000" dirty="0">
                    <a:ea typeface="Arial" charset="0"/>
                    <a:cs typeface="Arial" charset="0"/>
                  </a:rPr>
                  <a:t>2</a:t>
                </a:r>
                <a:r>
                  <a:rPr lang="en-US" sz="2000" dirty="0">
                    <a:ea typeface="Arial" charset="0"/>
                    <a:cs typeface="Arial" charset="0"/>
                  </a:rPr>
                  <a:t>-i𝜔𝜇𝜎 + 𝜔</a:t>
                </a:r>
                <a:r>
                  <a:rPr lang="en-US" sz="2000" baseline="30000" dirty="0">
                    <a:ea typeface="Arial" charset="0"/>
                    <a:cs typeface="Arial" charset="0"/>
                  </a:rPr>
                  <a:t>2</a:t>
                </a:r>
                <a:r>
                  <a:rPr lang="en-US" sz="2000" dirty="0">
                    <a:ea typeface="Arial" charset="0"/>
                    <a:cs typeface="Arial" charset="0"/>
                  </a:rPr>
                  <a:t>𝜇𝜖 = 0.</a:t>
                </a:r>
              </a:p>
              <a:p>
                <a:pPr marL="800100" lvl="1" indent="-342900" algn="l">
                  <a:buFont typeface="Arial" panose="020B0604020202020204" pitchFamily="34" charset="0"/>
                  <a:buChar char="•"/>
                </a:pPr>
                <a:r>
                  <a:rPr lang="en-US" sz="2000" dirty="0">
                    <a:ea typeface="Arial" charset="0"/>
                    <a:cs typeface="Arial" charset="0"/>
                  </a:rPr>
                  <a:t>Putting k = 𝛼-𝛽i,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𝛼</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den>
                    </m:f>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𝜇𝜖</m:t>
                        </m:r>
                      </m:e>
                    </m:rad>
                    <m:r>
                      <a:rPr lang="en-US" sz="2000" b="0" i="0" smtClean="0">
                        <a:latin typeface="Cambria Math" panose="02040503050406030204" pitchFamily="18" charset="0"/>
                        <a:ea typeface="Cambria Math" panose="02040503050406030204" pitchFamily="18" charset="0"/>
                        <a:cs typeface="Arial" charset="0"/>
                      </a:rPr>
                      <m:t> (1+</m:t>
                    </m:r>
                    <m:rad>
                      <m:radPr>
                        <m:degHide m:val="on"/>
                        <m:ctrlPr>
                          <a:rPr lang="en-US" sz="2000" b="0" i="1" smtClean="0">
                            <a:latin typeface="Cambria Math" panose="02040503050406030204" pitchFamily="18" charset="0"/>
                            <a:ea typeface="Cambria Math" panose="02040503050406030204" pitchFamily="18" charset="0"/>
                            <a:cs typeface="Arial" charset="0"/>
                          </a:rPr>
                        </m:ctrlPr>
                      </m:radPr>
                      <m:deg/>
                      <m:e>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𝜎</m:t>
                                </m:r>
                              </m:e>
                              <m:sup>
                                <m:r>
                                  <a:rPr lang="en-US" sz="2000" b="0" i="1" smtClean="0">
                                    <a:latin typeface="Cambria Math" panose="02040503050406030204" pitchFamily="18" charset="0"/>
                                    <a:ea typeface="Cambria Math" panose="02040503050406030204" pitchFamily="18" charset="0"/>
                                    <a:cs typeface="Arial" charset="0"/>
                                  </a:rPr>
                                  <m:t>2</m:t>
                                </m:r>
                              </m:sup>
                            </m:sSup>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ea typeface="Cambria Math" panose="02040503050406030204" pitchFamily="18" charset="0"/>
                                    <a:cs typeface="Arial" charset="0"/>
                                  </a:rPr>
                                  <m:t>2</m:t>
                                </m:r>
                              </m:sup>
                            </m:sSup>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𝜖</m:t>
                                </m:r>
                              </m:e>
                              <m:sup>
                                <m:r>
                                  <a:rPr lang="en-US" sz="2000" b="0" i="1" smtClean="0">
                                    <a:latin typeface="Cambria Math" panose="02040503050406030204" pitchFamily="18" charset="0"/>
                                    <a:ea typeface="Cambria Math" panose="02040503050406030204" pitchFamily="18" charset="0"/>
                                    <a:cs typeface="Arial" charset="0"/>
                                  </a:rPr>
                                  <m:t>2</m:t>
                                </m:r>
                              </m:sup>
                            </m:sSup>
                          </m:den>
                        </m:f>
                      </m:e>
                    </m:rad>
                    <m:r>
                      <a:rPr lang="en-US" sz="2000" b="0" i="1" smtClean="0">
                        <a:latin typeface="Cambria Math" panose="02040503050406030204" pitchFamily="18" charset="0"/>
                        <a:ea typeface="Cambria Math" panose="02040503050406030204" pitchFamily="18" charset="0"/>
                        <a:cs typeface="Arial" charset="0"/>
                      </a:rPr>
                      <m:t> )</m:t>
                    </m:r>
                  </m:oMath>
                </a14:m>
                <a:r>
                  <a:rPr lang="en-US" sz="2000" dirty="0">
                    <a:ea typeface="Arial" charset="0"/>
                    <a:cs typeface="Arial"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𝜔𝜇𝜎</m:t>
                        </m:r>
                      </m:num>
                      <m:den>
                        <m:r>
                          <a:rPr lang="en-US" sz="2000" b="0" i="1" smtClean="0">
                            <a:latin typeface="Cambria Math" panose="02040503050406030204" pitchFamily="18" charset="0"/>
                            <a:ea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𝛼</m:t>
                        </m:r>
                      </m:den>
                    </m:f>
                  </m:oMath>
                </a14:m>
                <a:r>
                  <a:rPr lang="en-US" sz="2000" dirty="0">
                    <a:ea typeface="Arial" charset="0"/>
                    <a:cs typeface="Arial" charset="0"/>
                  </a:rPr>
                  <a:t>.</a:t>
                </a:r>
              </a:p>
              <a:p>
                <a:pPr marL="800100" lvl="1" indent="-342900" algn="l">
                  <a:buFont typeface="Arial" panose="020B0604020202020204" pitchFamily="34" charset="0"/>
                  <a:buChar char="•"/>
                </a:pPr>
                <a:r>
                  <a:rPr lang="en-US" sz="2000" dirty="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457" t="-16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346454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grpSp>
        <p:nvGrpSpPr>
          <p:cNvPr id="6" name="Group 5">
            <a:extLst>
              <a:ext uri="{FF2B5EF4-FFF2-40B4-BE49-F238E27FC236}">
                <a16:creationId xmlns:a16="http://schemas.microsoft.com/office/drawing/2014/main" id="{AB8AF407-4243-7343-9E1B-E1F2D7C4550B}"/>
              </a:ext>
            </a:extLst>
          </p:cNvPr>
          <p:cNvGrpSpPr/>
          <p:nvPr/>
        </p:nvGrpSpPr>
        <p:grpSpPr>
          <a:xfrm>
            <a:off x="9796120" y="1015932"/>
            <a:ext cx="2170807" cy="1935123"/>
            <a:chOff x="9796120" y="1015932"/>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7961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980003" y="14689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09973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09973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702887" y="1637985"/>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529598" y="2383359"/>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002955" y="2208594"/>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695350" y="2425632"/>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3191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117108" y="2180671"/>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3418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1879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888980" y="1478565"/>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145673" y="2860077"/>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681079" y="21978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681079" y="26931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581793" y="1137274"/>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504850" y="1015932"/>
              <a:ext cx="379163" cy="307777"/>
            </a:xfrm>
            <a:prstGeom prst="rect">
              <a:avLst/>
            </a:prstGeom>
            <a:noFill/>
          </p:spPr>
          <p:txBody>
            <a:bodyPr wrap="square" rtlCol="0">
              <a:spAutoFit/>
            </a:bodyPr>
            <a:lstStyle/>
            <a:p>
              <a:r>
                <a:rPr lang="en-US" sz="1400" dirty="0"/>
                <a:t>L</a:t>
              </a:r>
              <a:endParaRPr lang="en-US" sz="1400" baseline="-25000" dirty="0"/>
            </a:p>
          </p:txBody>
        </p:sp>
      </p:grpSp>
    </p:spTree>
    <p:extLst>
      <p:ext uri="{BB962C8B-B14F-4D97-AF65-F5344CB8AC3E}">
        <p14:creationId xmlns:p14="http://schemas.microsoft.com/office/powerpoint/2010/main" val="976811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413163"/>
                <a:ext cx="11294772" cy="5018623"/>
              </a:xfrm>
            </p:spPr>
            <p:txBody>
              <a:bodyPr>
                <a:noAutofit/>
              </a:bodyPr>
              <a:lstStyle/>
              <a:p>
                <a:pPr marL="342900" indent="-342900" algn="l">
                  <a:buFont typeface="Arial" panose="020B0604020202020204" pitchFamily="34" charset="0"/>
                  <a:buChar char="•"/>
                </a:pPr>
                <a:r>
                  <a:rPr lang="en-US" sz="2000" dirty="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Here, </a:t>
                </a:r>
                <a:r>
                  <a:rPr lang="en-US" sz="2000" b="1" dirty="0">
                    <a:ea typeface="Arial" charset="0"/>
                    <a:cs typeface="Arial" charset="0"/>
                  </a:rPr>
                  <a:t>a</a:t>
                </a:r>
                <a:r>
                  <a:rPr lang="en-US" sz="2000" baseline="-25000" dirty="0">
                    <a:ea typeface="Arial" charset="0"/>
                    <a:cs typeface="Arial" charset="0"/>
                  </a:rPr>
                  <a:t>⊥ </a:t>
                </a:r>
                <a:r>
                  <a:rPr lang="en-US" sz="2000" dirty="0">
                    <a:ea typeface="Arial" charset="0"/>
                    <a:cs typeface="Arial" charset="0"/>
                  </a:rPr>
                  <a:t>is the acceleration ⊥ to the line from r</a:t>
                </a:r>
                <a:r>
                  <a:rPr lang="en-US" sz="2000" baseline="-25000" dirty="0">
                    <a:ea typeface="Arial" charset="0"/>
                    <a:cs typeface="Arial" charset="0"/>
                  </a:rPr>
                  <a:t>1</a:t>
                </a:r>
                <a:r>
                  <a:rPr lang="en-US" sz="2000" dirty="0">
                    <a:ea typeface="Arial" charset="0"/>
                    <a:cs typeface="Arial" charset="0"/>
                  </a:rPr>
                  <a:t> to r</a:t>
                </a:r>
                <a:r>
                  <a:rPr lang="en-US" sz="2000" baseline="-25000" dirty="0">
                    <a:ea typeface="Arial" charset="0"/>
                    <a:cs typeface="Arial" charset="0"/>
                  </a:rPr>
                  <a:t>2</a:t>
                </a:r>
                <a:r>
                  <a:rPr lang="en-US" sz="2000" dirty="0">
                    <a:ea typeface="Arial" charset="0"/>
                    <a:cs typeface="Arial" charset="0"/>
                  </a:rPr>
                  <a:t>.</a:t>
                </a:r>
              </a:p>
              <a:p>
                <a:pPr marL="342900" indent="-342900" algn="l">
                  <a:buFont typeface="Arial" panose="020B0604020202020204" pitchFamily="34" charset="0"/>
                  <a:buChar char="•"/>
                </a:pPr>
                <a:r>
                  <a:rPr lang="en-US" sz="2000" dirty="0">
                    <a:ea typeface="Arial" charset="0"/>
                    <a:cs typeface="Arial" charset="0"/>
                  </a:rPr>
                  <a:t>For example, applying a time varying potential V</a:t>
                </a:r>
                <a:r>
                  <a:rPr lang="en-US" sz="2000" baseline="-25000" dirty="0">
                    <a:ea typeface="Arial" charset="0"/>
                    <a:cs typeface="Arial" charset="0"/>
                  </a:rPr>
                  <a:t>0</a:t>
                </a:r>
                <a:r>
                  <a:rPr lang="en-US" sz="2000" dirty="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413163"/>
                <a:ext cx="11294772" cy="5018623"/>
              </a:xfrm>
              <a:blipFill>
                <a:blip r:embed="rId3"/>
                <a:stretch>
                  <a:fillRect l="-449" t="-1515"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3783213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91" y="136525"/>
            <a:ext cx="11759381" cy="982810"/>
          </a:xfrm>
        </p:spPr>
        <p:txBody>
          <a:bodyPr>
            <a:normAutofit/>
          </a:bodyPr>
          <a:lstStyle/>
          <a:p>
            <a:pPr algn="ctr"/>
            <a:r>
              <a:rPr lang="en-US" sz="4400" dirty="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B</m:t>
                    </m:r>
                    <m:r>
                      <a:rPr lang="en-US" sz="2000" b="0" i="0" smtClean="0">
                        <a:latin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μH</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Arial" panose="020B0604020202020204" pitchFamily="34" charset="0"/>
                      </a:rPr>
                      <m:t>D</m:t>
                    </m:r>
                    <m:r>
                      <a:rPr lang="en-US" sz="2000" b="0" i="0" smtClean="0">
                        <a:latin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ϵE</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𝐷</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r>
                      <a:rPr lang="en-US" sz="2000" b="0" i="0">
                        <a:latin typeface="Cambria Math" panose="02040503050406030204" pitchFamily="18" charset="0"/>
                        <a:ea typeface="Cambria Math" panose="02040503050406030204" pitchFamily="18" charset="0"/>
                        <a:cs typeface="Arial" panose="020B0604020202020204" pitchFamily="34" charset="0"/>
                      </a:rPr>
                      <m:t>=</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H</m:t>
                    </m:r>
                    <m:r>
                      <a:rPr lang="en-US" sz="2000" b="0" i="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j</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E</m:t>
                        </m:r>
                      </m:num>
                      <m:den>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r>
                      <a:rPr lang="en-US" sz="2000" b="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000" dirty="0">
                  <a:latin typeface="Calibri" panose="020F0502020204030204" pitchFamily="34" charset="0"/>
                  <a:cs typeface="Calibri" panose="020F050202020403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121</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58535"/>
            <a:ext cx="11681791" cy="98281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122</a:t>
            </a:fld>
            <a:endParaRPr lang="en-US" altLang="en-US"/>
          </a:p>
        </p:txBody>
      </p:sp>
      <p:grpSp>
        <p:nvGrpSpPr>
          <p:cNvPr id="5" name="Group 4">
            <a:extLst>
              <a:ext uri="{FF2B5EF4-FFF2-40B4-BE49-F238E27FC236}">
                <a16:creationId xmlns:a16="http://schemas.microsoft.com/office/drawing/2014/main" id="{227AB096-9E7B-2343-BE8F-D7E9A27DCD57}"/>
              </a:ext>
            </a:extLst>
          </p:cNvPr>
          <p:cNvGrpSpPr/>
          <p:nvPr/>
        </p:nvGrpSpPr>
        <p:grpSpPr>
          <a:xfrm>
            <a:off x="8488970" y="1728429"/>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010033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81" y="133110"/>
            <a:ext cx="11763476" cy="767570"/>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45" y="1416264"/>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dirty="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45" y="1416264"/>
                <a:ext cx="11599473" cy="5332728"/>
              </a:xfrm>
              <a:blipFill>
                <a:blip r:embed="rId2"/>
                <a:stretch>
                  <a:fillRect l="-4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123</a:t>
            </a:fld>
            <a:endParaRPr lang="en-US" altLang="en-US"/>
          </a:p>
        </p:txBody>
      </p:sp>
      <p:grpSp>
        <p:nvGrpSpPr>
          <p:cNvPr id="5" name="Group 4">
            <a:extLst>
              <a:ext uri="{FF2B5EF4-FFF2-40B4-BE49-F238E27FC236}">
                <a16:creationId xmlns:a16="http://schemas.microsoft.com/office/drawing/2014/main" id="{AC53FDB7-F409-3D4B-B5E7-AFCE511A0554}"/>
              </a:ext>
            </a:extLst>
          </p:cNvPr>
          <p:cNvGrpSpPr/>
          <p:nvPr/>
        </p:nvGrpSpPr>
        <p:grpSpPr>
          <a:xfrm>
            <a:off x="8643019" y="1234158"/>
            <a:ext cx="3386627" cy="1970646"/>
            <a:chOff x="8643019" y="118473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dirty="0"/>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3993150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0360"/>
            <a:ext cx="11763476" cy="764433"/>
          </a:xfrm>
        </p:spPr>
        <p:txBody>
          <a:bodyPr>
            <a:normAutofit/>
          </a:bodyPr>
          <a:lstStyle/>
          <a:p>
            <a:pPr algn="ctr"/>
            <a:r>
              <a:rPr lang="en-US" sz="4400" dirty="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9123" y="1491214"/>
                <a:ext cx="8297276" cy="4427672"/>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 is energy density)</a:t>
                </a:r>
                <a:endParaRPr lang="en-US" sz="2000" b="1"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dirty="0">
                  <a:latin typeface="Calibri" panose="020F0502020204030204" pitchFamily="34" charset="0"/>
                  <a:cs typeface="Calibri" panose="020F050202020403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dirty="0">
                  <a:latin typeface="Calibri" panose="020F0502020204030204" pitchFamily="34" charset="0"/>
                  <a:cs typeface="Calibri" panose="020F050202020403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9123" y="1491214"/>
                <a:ext cx="8297276" cy="4427672"/>
              </a:xfrm>
              <a:blipFill>
                <a:blip r:embed="rId2"/>
                <a:stretch>
                  <a:fillRect l="-15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124</a:t>
            </a:fld>
            <a:endParaRPr lang="en-US" altLang="en-US"/>
          </a:p>
        </p:txBody>
      </p:sp>
      <p:grpSp>
        <p:nvGrpSpPr>
          <p:cNvPr id="5" name="Group 4">
            <a:extLst>
              <a:ext uri="{FF2B5EF4-FFF2-40B4-BE49-F238E27FC236}">
                <a16:creationId xmlns:a16="http://schemas.microsoft.com/office/drawing/2014/main" id="{05233657-1D8C-E240-AA18-3A9C80A7F42E}"/>
              </a:ext>
            </a:extLst>
          </p:cNvPr>
          <p:cNvGrpSpPr/>
          <p:nvPr/>
        </p:nvGrpSpPr>
        <p:grpSpPr>
          <a:xfrm>
            <a:off x="8564641" y="2627646"/>
            <a:ext cx="3386627" cy="1970646"/>
            <a:chOff x="8564641" y="2961280"/>
            <a:chExt cx="3386627" cy="1970646"/>
          </a:xfrm>
        </p:grpSpPr>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grpSp>
    </p:spTree>
    <p:extLst>
      <p:ext uri="{BB962C8B-B14F-4D97-AF65-F5344CB8AC3E}">
        <p14:creationId xmlns:p14="http://schemas.microsoft.com/office/powerpoint/2010/main" val="1340557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5663"/>
            <a:ext cx="11908971" cy="817955"/>
          </a:xfrm>
        </p:spPr>
        <p:txBody>
          <a:bodyPr>
            <a:normAutofit/>
          </a:bodyPr>
          <a:lstStyle/>
          <a:p>
            <a:pPr algn="ctr"/>
            <a:r>
              <a:rPr lang="en-US" sz="4400" dirty="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5483" y="1587682"/>
                <a:ext cx="10913672"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dirty="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dirty="0">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dirty="0">
                  <a:latin typeface="Cambria Math" panose="02040503050406030204" pitchFamily="18" charset="0"/>
                  <a:cs typeface="Arial" panose="020B0604020202020204" pitchFamily="34" charset="0"/>
                </a:endParaRPr>
              </a:p>
              <a:p>
                <a:pPr algn="r">
                  <a:lnSpc>
                    <a:spcPct val="120000"/>
                  </a:lnSpc>
                  <a:spcBef>
                    <a:spcPts val="0"/>
                  </a:spcBef>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5483" y="1587682"/>
                <a:ext cx="10913672" cy="3732064"/>
              </a:xfrm>
              <a:blipFill>
                <a:blip r:embed="rId2"/>
                <a:stretch>
                  <a:fillRect l="-465" t="-13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125</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93956"/>
            <a:ext cx="11840817" cy="982810"/>
          </a:xfrm>
        </p:spPr>
        <p:txBody>
          <a:bodyPr>
            <a:normAutofit/>
          </a:bodyPr>
          <a:lstStyle/>
          <a:p>
            <a:pPr algn="ctr"/>
            <a:r>
              <a:rPr lang="en-US" sz="4400" dirty="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dirty="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dirty="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dirty="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dirty="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126</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569"/>
            <a:ext cx="11201400" cy="982810"/>
          </a:xfrm>
        </p:spPr>
        <p:txBody>
          <a:bodyPr>
            <a:normAutofit/>
          </a:bodyPr>
          <a:lstStyle/>
          <a:p>
            <a:pPr algn="ctr"/>
            <a:r>
              <a:rPr lang="en-US" sz="4400" dirty="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400"/>
                  </a:spcBef>
                  <a:buFont typeface="Arial" panose="020B0604020202020204" pitchFamily="34" charset="0"/>
                  <a:buChar char="•"/>
                </a:pPr>
                <a:r>
                  <a:rPr lang="en-US" sz="2000" dirty="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b="0" dirty="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𝐸</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𝑑𝑣</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𝐵</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𝑅</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𝑐</m:t>
                        </m:r>
                      </m:den>
                    </m:f>
                  </m:oMath>
                </a14:m>
                <a:endParaRPr lang="en-US" sz="2000" dirty="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𝑅</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2000" dirty="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127</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932"/>
            <a:ext cx="12039600" cy="982810"/>
          </a:xfrm>
        </p:spPr>
        <p:txBody>
          <a:bodyPr>
            <a:normAutofit/>
          </a:bodyPr>
          <a:lstStyle/>
          <a:p>
            <a:pPr algn="ctr"/>
            <a:r>
              <a:rPr lang="en-US" sz="4400" dirty="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Spreading loss: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𝐿</m:t>
                        </m:r>
                      </m:e>
                      <m:sub>
                        <m:r>
                          <a:rPr lang="en-US" sz="2000" b="0" i="1" smtClean="0">
                            <a:latin typeface="Cambria Math" panose="02040503050406030204" pitchFamily="18" charset="0"/>
                            <a:cs typeface="Arial" panose="020B0604020202020204" pitchFamily="34" charset="0"/>
                          </a:rPr>
                          <m:t>𝑠</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32+</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d</m:t>
                        </m:r>
                      </m:e>
                    </m:d>
                    <m:r>
                      <a:rPr lang="en-US" sz="2000" b="0" i="0" smtClean="0">
                        <a:latin typeface="Cambria Math" panose="02040503050406030204" pitchFamily="18" charset="0"/>
                        <a:cs typeface="Arial" panose="020B0604020202020204" pitchFamily="34" charset="0"/>
                      </a:rPr>
                      <m:t>+20 </m:t>
                    </m:r>
                    <m:r>
                      <m:rPr>
                        <m:sty m:val="p"/>
                      </m:rPr>
                      <a:rPr lang="en-US" sz="2000" b="0" i="0" smtClean="0">
                        <a:latin typeface="Cambria Math" panose="02040503050406030204" pitchFamily="18" charset="0"/>
                        <a:cs typeface="Arial" panose="020B0604020202020204" pitchFamily="34" charset="0"/>
                      </a:rPr>
                      <m:t>log</m:t>
                    </m:r>
                    <m:d>
                      <m:dPr>
                        <m:ctrlPr>
                          <a:rPr lang="en-US" sz="2000" b="0" i="1" smtClean="0">
                            <a:latin typeface="Cambria Math" panose="02040503050406030204" pitchFamily="18" charset="0"/>
                            <a:cs typeface="Arial" panose="020B0604020202020204" pitchFamily="34" charset="0"/>
                          </a:rPr>
                        </m:ctrlPr>
                      </m:dPr>
                      <m:e>
                        <m:r>
                          <m:rPr>
                            <m:sty m:val="p"/>
                          </m:rPr>
                          <a:rPr lang="en-US" sz="2000" b="0" i="0" smtClean="0">
                            <a:latin typeface="Cambria Math" panose="02040503050406030204" pitchFamily="18" charset="0"/>
                            <a:cs typeface="Arial" panose="020B0604020202020204" pitchFamily="34" charset="0"/>
                          </a:rPr>
                          <m:t>f</m:t>
                        </m:r>
                      </m:e>
                    </m:d>
                  </m:oMath>
                </a14:m>
                <a:endParaRPr lang="en-US" sz="2000" b="0" dirty="0">
                  <a:latin typeface="Calibri" panose="020F0502020204030204" pitchFamily="34" charset="0"/>
                  <a:cs typeface="Calibri" panose="020F0502020204030204" pitchFamily="34" charset="0"/>
                </a:endParaRP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d in kilometers</a:t>
                </a:r>
              </a:p>
              <a:p>
                <a:pPr marL="800100" lvl="1" indent="-342900" algn="l">
                  <a:lnSpc>
                    <a:spcPct val="100000"/>
                  </a:lnSpc>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𝑊</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𝑒</m:t>
                        </m:r>
                      </m:sub>
                    </m:sSub>
                  </m:oMath>
                </a14:m>
                <a:r>
                  <a:rPr lang="en-US" sz="2000" dirty="0">
                    <a:latin typeface="Calibri" panose="020F0502020204030204" pitchFamily="34"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4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128</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525"/>
            <a:ext cx="11201400" cy="982810"/>
          </a:xfrm>
        </p:spPr>
        <p:txBody>
          <a:bodyPr>
            <a:normAutofit/>
          </a:bodyPr>
          <a:lstStyle/>
          <a:p>
            <a:pPr algn="ctr"/>
            <a:r>
              <a:rPr lang="en-US" sz="4400" dirty="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spcBef>
                    <a:spcPts val="400"/>
                  </a:spcBef>
                  <a:buFont typeface="Arial" panose="020B0604020202020204" pitchFamily="34" charset="0"/>
                  <a:buChar char="•"/>
                </a:pPr>
                <a:r>
                  <a:rPr lang="en-US" sz="2000" dirty="0">
                    <a:cs typeface="Arial" panose="020B0604020202020204" pitchFamily="34" charset="0"/>
                  </a:rPr>
                  <a:t>Deriving antenna aperture uses thermodynamic argument: black body equilibrium</a:t>
                </a:r>
              </a:p>
              <a:p>
                <a:pPr algn="l">
                  <a:lnSpc>
                    <a:spcPct val="120000"/>
                  </a:lnSpc>
                  <a:spcBef>
                    <a:spcPts val="400"/>
                  </a:spcBef>
                </a:pPr>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dirty="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dirty="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dirty="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129</a:t>
            </a:fld>
            <a:endParaRPr lang="en-US" altLang="en-US"/>
          </a:p>
        </p:txBody>
      </p:sp>
      <p:grpSp>
        <p:nvGrpSpPr>
          <p:cNvPr id="13" name="Group 12">
            <a:extLst>
              <a:ext uri="{FF2B5EF4-FFF2-40B4-BE49-F238E27FC236}">
                <a16:creationId xmlns:a16="http://schemas.microsoft.com/office/drawing/2014/main" id="{DFBE61C4-0DCD-E440-8B29-B19E29543210}"/>
              </a:ext>
            </a:extLst>
          </p:cNvPr>
          <p:cNvGrpSpPr/>
          <p:nvPr/>
        </p:nvGrpSpPr>
        <p:grpSpPr>
          <a:xfrm>
            <a:off x="7467110" y="2605528"/>
            <a:ext cx="4393508" cy="2381707"/>
            <a:chOff x="7467110" y="2160683"/>
            <a:chExt cx="4393508" cy="2381707"/>
          </a:xfrm>
        </p:grpSpPr>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dirty="0"/>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dirty="0"/>
                    <a:t>+</a:t>
                  </a:r>
                  <a:r>
                    <a:rPr lang="en-US" dirty="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899" t="-6667" b="-2666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grpSp>
    </p:spTree>
    <p:extLst>
      <p:ext uri="{BB962C8B-B14F-4D97-AF65-F5344CB8AC3E}">
        <p14:creationId xmlns:p14="http://schemas.microsoft.com/office/powerpoint/2010/main" val="43153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69620" y="1386672"/>
                <a:ext cx="9849503"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69620" y="1386672"/>
                <a:ext cx="9849503" cy="4770194"/>
              </a:xfrm>
              <a:blipFill>
                <a:blip r:embed="rId2"/>
                <a:stretch>
                  <a:fillRect l="-515" r="-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10037420"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dirty="0">
                <a:cs typeface="Arial" panose="020B0604020202020204" pitchFamily="34" charset="0"/>
              </a:rPr>
              <a:t>Impedance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45" y="1337728"/>
                <a:ext cx="11294772" cy="5018623"/>
              </a:xfrm>
            </p:spPr>
            <p:txBody>
              <a:bodyPr>
                <a:noAutofit/>
              </a:bodyPr>
              <a:lstStyle/>
              <a:p>
                <a:pPr marL="342900" indent="-342900" algn="l">
                  <a:buFont typeface="Arial" panose="020B0604020202020204" pitchFamily="34" charset="0"/>
                  <a:buChar char="•"/>
                </a:pPr>
                <a:r>
                  <a:rPr lang="en-US" sz="1800" dirty="0">
                    <a:ea typeface="Arial" charset="0"/>
                    <a:cs typeface="Arial" charset="0"/>
                  </a:rPr>
                  <a:t>L networks,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𝜋</m:t>
                    </m:r>
                    <m:r>
                      <a:rPr lang="en-US" sz="1800" b="0" i="1" smtClean="0">
                        <a:latin typeface="Cambria Math" panose="02040503050406030204" pitchFamily="18" charset="0"/>
                        <a:ea typeface="Cambria Math" panose="02040503050406030204" pitchFamily="18" charset="0"/>
                        <a:cs typeface="Arial" charset="0"/>
                      </a:rPr>
                      <m:t> </m:t>
                    </m:r>
                  </m:oMath>
                </a14:m>
                <a:r>
                  <a:rPr lang="en-US" sz="1800" dirty="0">
                    <a:ea typeface="Arial" charset="0"/>
                    <a:cs typeface="Arial" charset="0"/>
                  </a:rPr>
                  <a:t>and T networks</a:t>
                </a:r>
              </a:p>
              <a:p>
                <a:pPr marL="342900" indent="-342900" algn="l">
                  <a:buFont typeface="Arial" panose="020B0604020202020204" pitchFamily="34" charset="0"/>
                  <a:buChar char="•"/>
                </a:pPr>
                <a:r>
                  <a:rPr lang="en-US" sz="1800" dirty="0">
                    <a:ea typeface="Arial" charset="0"/>
                    <a:cs typeface="Arial" charset="0"/>
                  </a:rPr>
                  <a:t>Impedance and reflection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45" y="1337728"/>
                <a:ext cx="11294772" cy="5018623"/>
              </a:xfrm>
              <a:blipFill>
                <a:blip r:embed="rId3"/>
                <a:stretch>
                  <a:fillRect l="-337" t="-101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4448890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Blank</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131</a:t>
            </a:fld>
            <a:endParaRPr lang="en-US"/>
          </a:p>
        </p:txBody>
      </p:sp>
    </p:spTree>
    <p:extLst>
      <p:ext uri="{BB962C8B-B14F-4D97-AF65-F5344CB8AC3E}">
        <p14:creationId xmlns:p14="http://schemas.microsoft.com/office/powerpoint/2010/main" val="417420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p:sp>
        <p:nvSpPr>
          <p:cNvPr id="3" name="Content Placeholder 2"/>
          <p:cNvSpPr>
            <a:spLocks noGrp="1"/>
          </p:cNvSpPr>
          <p:nvPr>
            <p:ph idx="1"/>
          </p:nvPr>
        </p:nvSpPr>
        <p:spPr>
          <a:xfrm>
            <a:off x="338666" y="1297179"/>
            <a:ext cx="11345333" cy="5244942"/>
          </a:xfrm>
        </p:spPr>
        <p:txBody>
          <a:bodyPr>
            <a:noAutofit/>
          </a:bodyPr>
          <a:lstStyle/>
          <a:p>
            <a:pPr marL="342900" indent="-342900" algn="l">
              <a:buFont typeface="Arial" panose="020B0604020202020204" pitchFamily="34" charset="0"/>
              <a:buChar char="•"/>
            </a:pPr>
            <a:r>
              <a:rPr lang="en-US" sz="2000" dirty="0">
                <a:ea typeface="Arial" charset="0"/>
                <a:cs typeface="Arial" charset="0"/>
              </a:rPr>
              <a:t>Thevenin: Any combination of linear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Norton: Any combination of linear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grpSp>
        <p:nvGrpSpPr>
          <p:cNvPr id="4" name="Group 3">
            <a:extLst>
              <a:ext uri="{FF2B5EF4-FFF2-40B4-BE49-F238E27FC236}">
                <a16:creationId xmlns:a16="http://schemas.microsoft.com/office/drawing/2014/main" id="{F5A12C32-514D-6547-8BB2-3089D8AB1A8A}"/>
              </a:ext>
            </a:extLst>
          </p:cNvPr>
          <p:cNvGrpSpPr/>
          <p:nvPr/>
        </p:nvGrpSpPr>
        <p:grpSpPr>
          <a:xfrm>
            <a:off x="1336853" y="1947341"/>
            <a:ext cx="3151449" cy="1405995"/>
            <a:chOff x="1336853" y="1947341"/>
            <a:chExt cx="3151449" cy="1405995"/>
          </a:xfrm>
        </p:grpSpPr>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grpSp>
      <p:grpSp>
        <p:nvGrpSpPr>
          <p:cNvPr id="18" name="Group 17">
            <a:extLst>
              <a:ext uri="{FF2B5EF4-FFF2-40B4-BE49-F238E27FC236}">
                <a16:creationId xmlns:a16="http://schemas.microsoft.com/office/drawing/2014/main" id="{E499F366-5842-C74F-851A-3A0FCD0533A0}"/>
              </a:ext>
            </a:extLst>
          </p:cNvPr>
          <p:cNvGrpSpPr/>
          <p:nvPr/>
        </p:nvGrpSpPr>
        <p:grpSpPr>
          <a:xfrm>
            <a:off x="1252224" y="4424547"/>
            <a:ext cx="3066749" cy="1219360"/>
            <a:chOff x="1252224" y="4424547"/>
            <a:chExt cx="3066749" cy="1219360"/>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467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09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77994" y="1570131"/>
                <a:ext cx="8074687" cy="4351338"/>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77994" y="1570131"/>
                <a:ext cx="8074687" cy="4351338"/>
              </a:xfrm>
              <a:blipFill>
                <a:blip r:embed="rId2"/>
                <a:stretch>
                  <a:fillRect l="-628" t="-1453" r="-47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15</a:t>
            </a:fld>
            <a:endParaRPr lang="en-US"/>
          </a:p>
        </p:txBody>
      </p:sp>
      <p:grpSp>
        <p:nvGrpSpPr>
          <p:cNvPr id="12" name="Group 11">
            <a:extLst>
              <a:ext uri="{FF2B5EF4-FFF2-40B4-BE49-F238E27FC236}">
                <a16:creationId xmlns:a16="http://schemas.microsoft.com/office/drawing/2014/main" id="{064FCE73-AD95-0841-B674-2DA66059D1B9}"/>
              </a:ext>
            </a:extLst>
          </p:cNvPr>
          <p:cNvGrpSpPr/>
          <p:nvPr/>
        </p:nvGrpSpPr>
        <p:grpSpPr>
          <a:xfrm>
            <a:off x="9556145" y="1284425"/>
            <a:ext cx="2173495" cy="1328182"/>
            <a:chOff x="8625413" y="1534924"/>
            <a:chExt cx="2173495"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0058487" y="2673498"/>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0076839" y="2083270"/>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9678980" y="2283674"/>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0639168" y="2670423"/>
              <a:ext cx="159740" cy="189608"/>
              <a:chOff x="1344" y="2064"/>
              <a:chExt cx="192" cy="192"/>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0135399" y="1987760"/>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8625413" y="2183881"/>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8625413" y="2183881"/>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9240054" y="2765227"/>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9878388" y="199507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9098945" y="1987760"/>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9529040" y="1647527"/>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0591819" y="1905310"/>
              <a:ext cx="159740" cy="189608"/>
              <a:chOff x="1344" y="2064"/>
              <a:chExt cx="192" cy="192"/>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0055352" y="1906848"/>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9437327" y="1534924"/>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13" name="Group 12">
            <a:extLst>
              <a:ext uri="{FF2B5EF4-FFF2-40B4-BE49-F238E27FC236}">
                <a16:creationId xmlns:a16="http://schemas.microsoft.com/office/drawing/2014/main" id="{E5CB5D7A-3B17-E246-8AA3-41FFB1FD0CA5}"/>
              </a:ext>
            </a:extLst>
          </p:cNvPr>
          <p:cNvGrpSpPr/>
          <p:nvPr/>
        </p:nvGrpSpPr>
        <p:grpSpPr>
          <a:xfrm>
            <a:off x="9488554" y="3931339"/>
            <a:ext cx="2025452" cy="1526221"/>
            <a:chOff x="8354356" y="3785276"/>
            <a:chExt cx="2025452"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0220068" y="5121889"/>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9392454" y="5216693"/>
              <a:ext cx="875496"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9391189" y="3870393"/>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9251345" y="4439226"/>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9338540" y="387039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0122139" y="3785276"/>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8354356" y="4512755"/>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8354356" y="4512755"/>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8504329" y="3991035"/>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8504329" y="3991035"/>
                  <a:ext cx="897012" cy="369332"/>
                </a:xfrm>
                <a:prstGeom prst="rect">
                  <a:avLst/>
                </a:prstGeom>
                <a:blipFill>
                  <a:blip r:embed="rId5"/>
                  <a:stretch>
                    <a:fillRect b="-16667"/>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10181878" y="2931965"/>
            <a:ext cx="1622817" cy="369332"/>
          </a:xfrm>
          <a:prstGeom prst="rect">
            <a:avLst/>
          </a:prstGeom>
          <a:noFill/>
        </p:spPr>
        <p:txBody>
          <a:bodyPr wrap="none" rtlCol="0">
            <a:spAutoFit/>
          </a:bodyPr>
          <a:lstStyle/>
          <a:p>
            <a:r>
              <a:rPr lang="en-US" dirty="0"/>
              <a:t>Is equivalent to</a:t>
            </a:r>
          </a:p>
        </p:txBody>
      </p:sp>
    </p:spTree>
    <p:extLst>
      <p:ext uri="{BB962C8B-B14F-4D97-AF65-F5344CB8AC3E}">
        <p14:creationId xmlns:p14="http://schemas.microsoft.com/office/powerpoint/2010/main" val="272221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97915" y="1421304"/>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fore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fore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97915" y="1421304"/>
                <a:ext cx="9008109" cy="4773641"/>
              </a:xfrm>
              <a:blipFill>
                <a:blip r:embed="rId2"/>
                <a:stretch>
                  <a:fillRect l="-703" t="-132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16</a:t>
            </a:fld>
            <a:endParaRPr lang="en-US"/>
          </a:p>
        </p:txBody>
      </p:sp>
      <p:grpSp>
        <p:nvGrpSpPr>
          <p:cNvPr id="162" name="Group 161">
            <a:extLst>
              <a:ext uri="{FF2B5EF4-FFF2-40B4-BE49-F238E27FC236}">
                <a16:creationId xmlns:a16="http://schemas.microsoft.com/office/drawing/2014/main" id="{86F6214F-F04A-4149-9F90-5D74DBA26D7B}"/>
              </a:ext>
            </a:extLst>
          </p:cNvPr>
          <p:cNvGrpSpPr/>
          <p:nvPr/>
        </p:nvGrpSpPr>
        <p:grpSpPr>
          <a:xfrm>
            <a:off x="9549660" y="2362472"/>
            <a:ext cx="1961120" cy="1510408"/>
            <a:chOff x="9317436" y="2580182"/>
            <a:chExt cx="1961120" cy="151040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0847076" y="274556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9750119" y="3009233"/>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0632009" y="3527713"/>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317436" y="3282576"/>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579057" y="302409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090939" y="3994578"/>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194820" y="2580182"/>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0665480" y="3214316"/>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316301" y="27403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540730" y="2923873"/>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086532" y="2917815"/>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071606" y="3898566"/>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540835" y="3893313"/>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0768166" y="2595582"/>
              <a:ext cx="379163" cy="307777"/>
            </a:xfrm>
            <a:prstGeom prst="rect">
              <a:avLst/>
            </a:prstGeom>
            <a:noFill/>
          </p:spPr>
          <p:txBody>
            <a:bodyPr wrap="square" rtlCol="0">
              <a:spAutoFit/>
            </a:bodyPr>
            <a:lstStyle/>
            <a:p>
              <a:r>
                <a:rPr lang="en-US" sz="1400" dirty="0"/>
                <a:t>R</a:t>
              </a:r>
              <a:r>
                <a:rPr lang="en-US" sz="1400" baseline="-25000" dirty="0"/>
                <a:t>2</a:t>
              </a:r>
            </a:p>
          </p:txBody>
        </p:sp>
      </p:grpSp>
      <p:grpSp>
        <p:nvGrpSpPr>
          <p:cNvPr id="163" name="Group 162">
            <a:extLst>
              <a:ext uri="{FF2B5EF4-FFF2-40B4-BE49-F238E27FC236}">
                <a16:creationId xmlns:a16="http://schemas.microsoft.com/office/drawing/2014/main" id="{DBBCE552-1544-C04E-8D6C-D3AFD9FC7912}"/>
              </a:ext>
            </a:extLst>
          </p:cNvPr>
          <p:cNvGrpSpPr/>
          <p:nvPr/>
        </p:nvGrpSpPr>
        <p:grpSpPr>
          <a:xfrm>
            <a:off x="9563109" y="4334902"/>
            <a:ext cx="2223877" cy="1495008"/>
            <a:chOff x="9469836" y="4293000"/>
            <a:chExt cx="2223877" cy="1495008"/>
          </a:xfrm>
        </p:grpSpPr>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275375" y="4711245"/>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0999476" y="444298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9902519" y="4706651"/>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0784409" y="522513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469836" y="4979994"/>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0731457" y="472151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243339" y="5691996"/>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454070" y="4833253"/>
              <a:ext cx="37916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249593" y="4889532"/>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693130" y="4621291"/>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501689" y="4615233"/>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486763" y="5595984"/>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693235" y="5590731"/>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0" name="TextBox 149">
              <a:extLst>
                <a:ext uri="{FF2B5EF4-FFF2-40B4-BE49-F238E27FC236}">
                  <a16:creationId xmlns:a16="http://schemas.microsoft.com/office/drawing/2014/main" id="{CCCEC56D-4275-FC4D-B88C-F2B0B1B5A6B7}"/>
                </a:ext>
              </a:extLst>
            </p:cNvPr>
            <p:cNvSpPr txBox="1"/>
            <p:nvPr/>
          </p:nvSpPr>
          <p:spPr>
            <a:xfrm>
              <a:off x="10920566" y="4293000"/>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235623" y="4717303"/>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252116" y="522035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199164" y="471673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191757" y="4613523"/>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
        <p:nvSpPr>
          <p:cNvPr id="4" name="TextBox 3">
            <a:extLst>
              <a:ext uri="{FF2B5EF4-FFF2-40B4-BE49-F238E27FC236}">
                <a16:creationId xmlns:a16="http://schemas.microsoft.com/office/drawing/2014/main" id="{C3F69FC5-75AD-2B45-AD3D-EB8B6FAB26C9}"/>
              </a:ext>
            </a:extLst>
          </p:cNvPr>
          <p:cNvSpPr txBox="1"/>
          <p:nvPr/>
        </p:nvSpPr>
        <p:spPr>
          <a:xfrm>
            <a:off x="11713558" y="1110618"/>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1646951" y="2968404"/>
            <a:ext cx="453950" cy="369332"/>
          </a:xfrm>
          <a:prstGeom prst="rect">
            <a:avLst/>
          </a:prstGeom>
          <a:noFill/>
        </p:spPr>
        <p:txBody>
          <a:bodyPr wrap="square" rtlCol="0">
            <a:spAutoFit/>
          </a:bodyPr>
          <a:lstStyle/>
          <a:p>
            <a:r>
              <a:rPr lang="en-US" dirty="0"/>
              <a:t>B</a:t>
            </a:r>
          </a:p>
        </p:txBody>
      </p:sp>
      <p:sp>
        <p:nvSpPr>
          <p:cNvPr id="152" name="TextBox 151">
            <a:extLst>
              <a:ext uri="{FF2B5EF4-FFF2-40B4-BE49-F238E27FC236}">
                <a16:creationId xmlns:a16="http://schemas.microsoft.com/office/drawing/2014/main" id="{722CB698-C02A-EF40-894F-798C386BD022}"/>
              </a:ext>
            </a:extLst>
          </p:cNvPr>
          <p:cNvSpPr txBox="1"/>
          <p:nvPr/>
        </p:nvSpPr>
        <p:spPr>
          <a:xfrm>
            <a:off x="11697749" y="5036688"/>
            <a:ext cx="453950" cy="369332"/>
          </a:xfrm>
          <a:prstGeom prst="rect">
            <a:avLst/>
          </a:prstGeom>
          <a:noFill/>
        </p:spPr>
        <p:txBody>
          <a:bodyPr wrap="square" rtlCol="0">
            <a:spAutoFit/>
          </a:bodyPr>
          <a:lstStyle/>
          <a:p>
            <a:r>
              <a:rPr lang="en-US" dirty="0"/>
              <a:t>C</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10016667" y="427015"/>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7426"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Tree>
    <p:extLst>
      <p:ext uri="{BB962C8B-B14F-4D97-AF65-F5344CB8AC3E}">
        <p14:creationId xmlns:p14="http://schemas.microsoft.com/office/powerpoint/2010/main" val="35606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The scope has an input resistance of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𝑀</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12</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1.5</m:t>
                    </m:r>
                    <m:r>
                      <a:rPr lang="en-US" sz="1800" b="0" i="1" smtClean="0">
                        <a:latin typeface="Cambria Math" panose="02040503050406030204" pitchFamily="18" charset="0"/>
                        <a:ea typeface="Cambria Math" panose="02040503050406030204" pitchFamily="18" charset="0"/>
                      </a:rPr>
                      <m:t>𝑚𝑠</m:t>
                    </m:r>
                  </m:oMath>
                </a14:m>
                <a:endParaRPr lang="en-US" sz="1800" dirty="0"/>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a:t>
                </a:r>
              </a:p>
              <a:p>
                <a:pPr marL="457200" indent="-457200">
                  <a:buFont typeface="+mj-lt"/>
                  <a:buAutoNum type="arabicPeriod"/>
                </a:pPr>
                <a:r>
                  <a:rPr lang="en-US" sz="2000" dirty="0"/>
                  <a:t>Given C</a:t>
                </a:r>
                <a:r>
                  <a:rPr lang="en-US" sz="2000" baseline="-25000" dirty="0"/>
                  <a:t>0</a:t>
                </a:r>
                <a:r>
                  <a:rPr lang="en-US" sz="2000" dirty="0"/>
                  <a:t> and C</a:t>
                </a:r>
                <a:r>
                  <a:rPr lang="en-US" sz="2000" baseline="-25000" dirty="0"/>
                  <a:t>p</a:t>
                </a:r>
                <a:r>
                  <a:rPr lang="en-US" sz="2000" dirty="0"/>
                  <a:t> and R</a:t>
                </a:r>
                <a:r>
                  <a:rPr lang="en-US" sz="2000" baseline="-25000" dirty="0"/>
                  <a:t>p.</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endParaRPr lang="en-US" sz="1800" dirty="0"/>
              </a:p>
              <a:p>
                <a:pPr marL="457200" indent="-457200">
                  <a:buFont typeface="+mj-lt"/>
                  <a:buAutoNum type="arabicPeriod"/>
                </a:pPr>
                <a:r>
                  <a:rPr lang="en-US" sz="2000" dirty="0"/>
                  <a:t>Now 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1</m:t>
                        </m:r>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8528073" y="4132828"/>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846895"/>
              <a:ext cx="379163"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7" name="Group 6">
            <a:extLst>
              <a:ext uri="{FF2B5EF4-FFF2-40B4-BE49-F238E27FC236}">
                <a16:creationId xmlns:a16="http://schemas.microsoft.com/office/drawing/2014/main" id="{F2E3DD51-89AD-0946-B06C-D1958E1575CD}"/>
              </a:ext>
            </a:extLst>
          </p:cNvPr>
          <p:cNvGrpSpPr/>
          <p:nvPr/>
        </p:nvGrpSpPr>
        <p:grpSpPr>
          <a:xfrm>
            <a:off x="9439473" y="1500632"/>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7978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1152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7183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8377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01246"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8206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79738"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15572"/>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92891"/>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619096" y="1979228"/>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619096" y="1979228"/>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18</a:t>
            </a:fld>
            <a:endParaRPr lang="en-US"/>
          </a:p>
        </p:txBody>
      </p:sp>
      <p:grpSp>
        <p:nvGrpSpPr>
          <p:cNvPr id="72" name="Group 71">
            <a:extLst>
              <a:ext uri="{FF2B5EF4-FFF2-40B4-BE49-F238E27FC236}">
                <a16:creationId xmlns:a16="http://schemas.microsoft.com/office/drawing/2014/main" id="{E413428A-E982-A64F-AF60-0E85789784F9}"/>
              </a:ext>
            </a:extLst>
          </p:cNvPr>
          <p:cNvGrpSpPr/>
          <p:nvPr/>
        </p:nvGrpSpPr>
        <p:grpSpPr>
          <a:xfrm>
            <a:off x="9707127" y="1010555"/>
            <a:ext cx="2377547" cy="755896"/>
            <a:chOff x="7725533" y="4004667"/>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7725533" y="4198882"/>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028753" y="4641822"/>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BCF789E-20FF-7445-A6D8-00C071772466}"/>
                </a:ext>
              </a:extLst>
            </p:cNvPr>
            <p:cNvGrpSpPr>
              <a:grpSpLocks/>
            </p:cNvGrpSpPr>
            <p:nvPr/>
          </p:nvGrpSpPr>
          <p:grpSpPr bwMode="auto">
            <a:xfrm>
              <a:off x="9627905" y="4568539"/>
              <a:ext cx="192024" cy="192024"/>
              <a:chOff x="1344" y="2064"/>
              <a:chExt cx="192" cy="192"/>
            </a:xfrm>
          </p:grpSpPr>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8835354" y="4107970"/>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89738199-A7E6-4F4B-8373-2F1EDA680E8F}"/>
                </a:ext>
              </a:extLst>
            </p:cNvPr>
            <p:cNvGrpSpPr>
              <a:grpSpLocks/>
            </p:cNvGrpSpPr>
            <p:nvPr/>
          </p:nvGrpSpPr>
          <p:grpSpPr bwMode="auto">
            <a:xfrm>
              <a:off x="7951722" y="4560456"/>
              <a:ext cx="192024" cy="192024"/>
              <a:chOff x="1344" y="2064"/>
              <a:chExt cx="192" cy="192"/>
            </a:xfrm>
          </p:grpSpPr>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198279" y="4103385"/>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395645" y="4218724"/>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8580078" y="4216790"/>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516996" y="4096274"/>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9610970" y="4009739"/>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7955032" y="4012391"/>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290842" y="3890367"/>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028753" y="4096107"/>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9723917" y="4181488"/>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19</a:t>
            </a:fld>
            <a:endParaRPr lang="en-US"/>
          </a:p>
        </p:txBody>
      </p:sp>
      <p:grpSp>
        <p:nvGrpSpPr>
          <p:cNvPr id="4" name="Group 3">
            <a:extLst>
              <a:ext uri="{FF2B5EF4-FFF2-40B4-BE49-F238E27FC236}">
                <a16:creationId xmlns:a16="http://schemas.microsoft.com/office/drawing/2014/main" id="{B6E501A9-84A8-4A42-BB2A-F862FACE5641}"/>
              </a:ext>
            </a:extLst>
          </p:cNvPr>
          <p:cNvGrpSpPr/>
          <p:nvPr/>
        </p:nvGrpSpPr>
        <p:grpSpPr>
          <a:xfrm>
            <a:off x="6463262" y="1578882"/>
            <a:ext cx="5552091" cy="3700236"/>
            <a:chOff x="6463262" y="1578882"/>
            <a:chExt cx="5552091" cy="3700236"/>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47523"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0761070" y="301264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82251" y="1578882"/>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gr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spTree>
    <p:extLst>
      <p:ext uri="{BB962C8B-B14F-4D97-AF65-F5344CB8AC3E}">
        <p14:creationId xmlns:p14="http://schemas.microsoft.com/office/powerpoint/2010/main" val="41523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latin typeface="+mn-lt"/>
              </a:rPr>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J/s</a:t>
                </a:r>
              </a:p>
              <a:p>
                <a:r>
                  <a:rPr lang="en-US" sz="2000" dirty="0"/>
                  <a:t>Kirkoff 1: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a:t>Kirkoff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r>
                  <a:rPr lang="en-US" sz="2000" b="0" dirty="0"/>
                  <a:t>V</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I</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a:t>
            </a:fld>
            <a:endParaRPr lang="en-US"/>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2179278974"/>
              </p:ext>
            </p:extLst>
          </p:nvPr>
        </p:nvGraphicFramePr>
        <p:xfrm>
          <a:off x="3742039" y="4365954"/>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20</a:t>
            </a:fld>
            <a:endParaRPr lang="en-US"/>
          </a:p>
        </p:txBody>
      </p:sp>
      <p:grpSp>
        <p:nvGrpSpPr>
          <p:cNvPr id="4" name="Group 3">
            <a:extLst>
              <a:ext uri="{FF2B5EF4-FFF2-40B4-BE49-F238E27FC236}">
                <a16:creationId xmlns:a16="http://schemas.microsoft.com/office/drawing/2014/main" id="{4EA802BC-1D4A-DC4D-873C-2CCF8C1677C6}"/>
              </a:ext>
            </a:extLst>
          </p:cNvPr>
          <p:cNvGrpSpPr/>
          <p:nvPr/>
        </p:nvGrpSpPr>
        <p:grpSpPr>
          <a:xfrm>
            <a:off x="9758959" y="3288184"/>
            <a:ext cx="2263734" cy="2670924"/>
            <a:chOff x="9907243" y="290512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10083835" y="444295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883870" y="471910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968988" y="476256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10231616" y="45358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806853" y="290512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666531" y="440147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CF36B4-4485-D040-974E-D6850E786CAD}"/>
                    </a:ext>
                  </a:extLst>
                </p:cNvPr>
                <p:cNvSpPr txBox="1"/>
                <p:nvPr/>
              </p:nvSpPr>
              <p:spPr>
                <a:xfrm flipH="1">
                  <a:off x="10072436" y="498892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10072436" y="4988920"/>
                  <a:ext cx="525365" cy="307775"/>
                </a:xfrm>
                <a:prstGeom prst="rect">
                  <a:avLst/>
                </a:prstGeom>
                <a:blipFill>
                  <a:blip r:embed="rId3"/>
                  <a:stretch>
                    <a:fillRect l="-9302" b="-19231"/>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558671" y="461617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807096" y="519504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907243" y="48690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874067" y="402047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967795" y="324546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913027" y="31740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1101565" y="421172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1101565" y="4211729"/>
                  <a:ext cx="525365" cy="307775"/>
                </a:xfrm>
                <a:prstGeom prst="rect">
                  <a:avLst/>
                </a:prstGeom>
                <a:blipFill>
                  <a:blip r:embed="rId4"/>
                  <a:stretch>
                    <a:fillRect l="-14286"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895927" y="348624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587462" y="370916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94E053C5-45F1-154B-854D-802E7065EA59}"/>
              </a:ext>
            </a:extLst>
          </p:cNvPr>
          <p:cNvGrpSpPr/>
          <p:nvPr/>
        </p:nvGrpSpPr>
        <p:grpSpPr>
          <a:xfrm>
            <a:off x="9214138" y="1120477"/>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32849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433946"/>
                <a:ext cx="8876694" cy="4743017"/>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18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433946"/>
                <a:ext cx="8876694" cy="4743017"/>
              </a:xfrm>
              <a:blipFill>
                <a:blip r:embed="rId2"/>
                <a:stretch>
                  <a:fillRect l="-857" t="-1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21</a:t>
            </a:fld>
            <a:endParaRPr lang="en-US"/>
          </a:p>
        </p:txBody>
      </p:sp>
      <p:grpSp>
        <p:nvGrpSpPr>
          <p:cNvPr id="6" name="Group 5">
            <a:extLst>
              <a:ext uri="{FF2B5EF4-FFF2-40B4-BE49-F238E27FC236}">
                <a16:creationId xmlns:a16="http://schemas.microsoft.com/office/drawing/2014/main" id="{4BDD788E-7001-2646-BC07-1290A29F4515}"/>
              </a:ext>
            </a:extLst>
          </p:cNvPr>
          <p:cNvGrpSpPr/>
          <p:nvPr/>
        </p:nvGrpSpPr>
        <p:grpSpPr>
          <a:xfrm>
            <a:off x="9752542" y="2873483"/>
            <a:ext cx="2263734" cy="2732709"/>
            <a:chOff x="9515357" y="2873483"/>
            <a:chExt cx="2263734"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691949" y="4473098"/>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1491984" y="47492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577102" y="4792710"/>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839730" y="456596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414967" y="287348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1274645" y="4431620"/>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CD84CE-FE9D-5B45-9CBA-9C7640741E79}"/>
                    </a:ext>
                  </a:extLst>
                </p:cNvPr>
                <p:cNvSpPr txBox="1"/>
                <p:nvPr/>
              </p:nvSpPr>
              <p:spPr>
                <a:xfrm flipH="1">
                  <a:off x="9680550" y="501906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680550" y="5019065"/>
                  <a:ext cx="525365" cy="307775"/>
                </a:xfrm>
                <a:prstGeom prst="rect">
                  <a:avLst/>
                </a:prstGeom>
                <a:blipFill>
                  <a:blip r:embed="rId3"/>
                  <a:stretch>
                    <a:fillRect l="-14286"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10166785" y="4646316"/>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415210" y="5225192"/>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515357" y="489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482181" y="405062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1030327" y="3413347"/>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575909" y="3275609"/>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521141" y="32041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709679" y="424187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709679" y="4241874"/>
                  <a:ext cx="525365" cy="307775"/>
                </a:xfrm>
                <a:prstGeom prst="rect">
                  <a:avLst/>
                </a:prstGeom>
                <a:blipFill>
                  <a:blip r:embed="rId4"/>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504041" y="3516394"/>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570786" y="4171086"/>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572462" y="3419139"/>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10153159" y="3701402"/>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grpSp>
    </p:spTree>
    <p:extLst>
      <p:ext uri="{BB962C8B-B14F-4D97-AF65-F5344CB8AC3E}">
        <p14:creationId xmlns:p14="http://schemas.microsoft.com/office/powerpoint/2010/main" val="317033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5606" y="1035857"/>
                <a:ext cx="9376741"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5606" y="1035857"/>
                <a:ext cx="9376741" cy="5629462"/>
              </a:xfrm>
              <a:prstGeom prst="rect">
                <a:avLst/>
              </a:prstGeom>
              <a:blipFill>
                <a:blip r:embed="rId3"/>
                <a:stretch>
                  <a:fillRect l="-12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22</a:t>
            </a:fld>
            <a:endParaRPr lang="en-US" dirty="0"/>
          </a:p>
        </p:txBody>
      </p:sp>
      <p:grpSp>
        <p:nvGrpSpPr>
          <p:cNvPr id="5" name="Group 4">
            <a:extLst>
              <a:ext uri="{FF2B5EF4-FFF2-40B4-BE49-F238E27FC236}">
                <a16:creationId xmlns:a16="http://schemas.microsoft.com/office/drawing/2014/main" id="{968C5A28-4AF7-8F44-87A9-0F83A454942C}"/>
              </a:ext>
            </a:extLst>
          </p:cNvPr>
          <p:cNvGrpSpPr/>
          <p:nvPr/>
        </p:nvGrpSpPr>
        <p:grpSpPr>
          <a:xfrm>
            <a:off x="11096167"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804730"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1668992"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1655136"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31402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9810315" y="1251601"/>
            <a:ext cx="2624725"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43417" y="1344729"/>
                <a:ext cx="7765511" cy="49377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 </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𝑁</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=4</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for T37-2 core so for 28 turns,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Again, find the resonant frequency, the frequencies corresponding to a 3db falloff, the bandwidth and the Q of this circuit.  This circuit is in the transmit oscillator</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38</m:t>
                        </m:r>
                      </m:sub>
                    </m:sSub>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6</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cs typeface="Calibri"/>
                        <a:sym typeface="Calibri"/>
                      </a:rPr>
                      <m: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network: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=100</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−10</m:t>
                                </m:r>
                              </m:sup>
                            </m:sSup>
                          </m:num>
                          <m:den>
                            <m:r>
                              <a:rPr lang="en-US" sz="2000" b="0" i="1" smtClean="0">
                                <a:solidFill>
                                  <a:srgbClr val="000000"/>
                                </a:solidFill>
                                <a:latin typeface="Cambria Math" panose="02040503050406030204" pitchFamily="18" charset="0"/>
                                <a:cs typeface="Calibri"/>
                                <a:sym typeface="Calibri"/>
                              </a:rPr>
                              <m:t>3.1</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−6</m:t>
                                </m:r>
                              </m:sup>
                            </m:sSup>
                          </m:den>
                        </m:f>
                      </m:e>
                    </m:rad>
                    <m:r>
                      <a:rPr lang="en-US" sz="2000" b="0" i="1" smtClean="0">
                        <a:solidFill>
                          <a:srgbClr val="000000"/>
                        </a:solidFill>
                        <a:latin typeface="Cambria Math" panose="02040503050406030204" pitchFamily="18" charset="0"/>
                        <a:cs typeface="Calibri"/>
                        <a:sym typeface="Calibri"/>
                      </a:rPr>
                      <m:t>=5.6.</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7</m:t>
                        </m:r>
                        <m:r>
                          <a:rPr lang="en-US" sz="2000" b="0" i="1" smtClean="0">
                            <a:solidFill>
                              <a:srgbClr val="000000"/>
                            </a:solidFill>
                            <a:latin typeface="Cambria Math" panose="02040503050406030204" pitchFamily="18" charset="0"/>
                            <a:cs typeface="Calibri"/>
                            <a:sym typeface="Calibri"/>
                          </a:rPr>
                          <m:t>𝑀𝐻𝑍</m:t>
                        </m:r>
                      </m:num>
                      <m:den>
                        <m:r>
                          <a:rPr lang="en-US" sz="2000" b="0" i="1" smtClean="0">
                            <a:solidFill>
                              <a:srgbClr val="000000"/>
                            </a:solidFill>
                            <a:latin typeface="Cambria Math" panose="02040503050406030204" pitchFamily="18" charset="0"/>
                            <a:cs typeface="Calibri"/>
                            <a:sym typeface="Calibri"/>
                          </a:rPr>
                          <m:t>5.6</m:t>
                        </m:r>
                      </m:den>
                    </m:f>
                    <m:r>
                      <a:rPr lang="en-US" sz="2000" b="0" i="1" smtClean="0">
                        <a:solidFill>
                          <a:srgbClr val="000000"/>
                        </a:solidFill>
                        <a:latin typeface="Cambria Math" panose="02040503050406030204" pitchFamily="18" charset="0"/>
                        <a:cs typeface="Calibri"/>
                        <a:sym typeface="Calibri"/>
                      </a:rPr>
                      <m:t>=1.25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𝑢</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𝐵𝑊</m:t>
                        </m:r>
                      </m:num>
                      <m:den>
                        <m:r>
                          <a:rPr lang="en-US" sz="2000" b="0" i="1" smtClean="0">
                            <a:solidFill>
                              <a:srgbClr val="000000"/>
                            </a:solidFill>
                            <a:latin typeface="Cambria Math" panose="02040503050406030204" pitchFamily="18" charset="0"/>
                            <a:cs typeface="Calibri"/>
                            <a:sym typeface="Calibri"/>
                          </a:rPr>
                          <m:t>2</m:t>
                        </m:r>
                      </m:den>
                    </m:f>
                    <m:r>
                      <a:rPr lang="en-US" sz="2000" b="0" i="1" smtClean="0">
                        <a:solidFill>
                          <a:srgbClr val="000000"/>
                        </a:solidFill>
                        <a:latin typeface="Cambria Math" panose="02040503050406030204" pitchFamily="18" charset="0"/>
                        <a:cs typeface="Calibri"/>
                        <a:sym typeface="Calibri"/>
                      </a:rPr>
                      <m:t>=7.625</m:t>
                    </m:r>
                    <m:r>
                      <a:rPr lang="en-US" sz="2000" b="0" i="1" smtClean="0">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𝑙</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𝐵𝑊</m:t>
                        </m:r>
                      </m:num>
                      <m:den>
                        <m:r>
                          <a:rPr lang="en-US" sz="2000" i="1">
                            <a:solidFill>
                              <a:srgbClr val="000000"/>
                            </a:solidFill>
                            <a:latin typeface="Cambria Math" panose="02040503050406030204" pitchFamily="18" charset="0"/>
                            <a:cs typeface="Calibri"/>
                            <a:sym typeface="Calibri"/>
                          </a:rPr>
                          <m:t>2</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6.375</m:t>
                    </m:r>
                    <m:r>
                      <a:rPr lang="en-US" sz="2000" i="1">
                        <a:solidFill>
                          <a:srgbClr val="000000"/>
                        </a:solidFill>
                        <a:latin typeface="Cambria Math" panose="02040503050406030204" pitchFamily="18" charset="0"/>
                        <a:cs typeface="Calibri"/>
                        <a:sym typeface="Calibri"/>
                      </a:rPr>
                      <m:t>𝑀𝐻𝑧</m:t>
                    </m:r>
                  </m:oMath>
                </a14:m>
                <a:r>
                  <a:rPr lang="en-US" sz="2000" dirty="0">
                    <a:solidFill>
                      <a:srgbClr val="000000"/>
                    </a:solidFill>
                    <a:latin typeface="Calibri"/>
                    <a:ea typeface="Calibri"/>
                    <a:cs typeface="Calibri"/>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General formulas: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m:t>
                    </m:r>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𝐿</m:t>
                            </m:r>
                          </m:den>
                        </m:f>
                      </m:e>
                    </m:rad>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𝐵𝑊</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num>
                      <m:den>
                        <m:r>
                          <a:rPr lang="en-US" sz="2000" b="0" i="1" smtClean="0">
                            <a:solidFill>
                              <a:srgbClr val="000000"/>
                            </a:solidFill>
                            <a:latin typeface="Cambria Math" panose="02040503050406030204" pitchFamily="18" charset="0"/>
                            <a:cs typeface="Calibri"/>
                            <a:sym typeface="Calibri"/>
                          </a:rPr>
                          <m:t>𝑄</m:t>
                        </m:r>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𝑢</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𝐵𝑊</m:t>
                        </m:r>
                      </m:num>
                      <m:den>
                        <m:r>
                          <a:rPr lang="en-US" sz="2000" b="0" i="1" dirty="0" smtClean="0">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b="0" i="1" dirty="0" smtClean="0">
                            <a:solidFill>
                              <a:srgbClr val="000000"/>
                            </a:solidFill>
                            <a:latin typeface="Cambria Math" panose="02040503050406030204" pitchFamily="18" charset="0"/>
                            <a:cs typeface="Calibri"/>
                            <a:sym typeface="Calibri"/>
                          </a:rPr>
                          <m:t>𝑙</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𝑓</m:t>
                        </m:r>
                      </m:e>
                      <m:sub>
                        <m:r>
                          <a:rPr lang="en-US" sz="2000" i="1" dirty="0">
                            <a:solidFill>
                              <a:srgbClr val="000000"/>
                            </a:solidFill>
                            <a:latin typeface="Cambria Math" panose="02040503050406030204" pitchFamily="18" charset="0"/>
                            <a:cs typeface="Calibri"/>
                            <a:sym typeface="Calibri"/>
                          </a:rPr>
                          <m:t>𝑟</m:t>
                        </m:r>
                      </m:sub>
                    </m:sSub>
                    <m:r>
                      <a:rPr lang="en-US" sz="2000" b="0" i="1" dirty="0" smtClean="0">
                        <a:solidFill>
                          <a:srgbClr val="000000"/>
                        </a:solidFill>
                        <a:latin typeface="Cambria Math" panose="02040503050406030204" pitchFamily="18" charset="0"/>
                        <a:cs typeface="Calibri"/>
                        <a:sym typeface="Calibri"/>
                      </a:rPr>
                      <m:t>−</m:t>
                    </m:r>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𝐵𝑊</m:t>
                        </m:r>
                      </m:num>
                      <m:den>
                        <m:r>
                          <a:rPr lang="en-US" sz="2000" i="1" dirty="0">
                            <a:solidFill>
                              <a:srgbClr val="000000"/>
                            </a:solidFill>
                            <a:latin typeface="Cambria Math" panose="02040503050406030204" pitchFamily="18" charset="0"/>
                            <a:cs typeface="Calibri"/>
                            <a:sym typeface="Calibri"/>
                          </a:rPr>
                          <m:t>2</m:t>
                        </m:r>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43417" y="1344729"/>
                <a:ext cx="7765511" cy="4937747"/>
              </a:xfrm>
              <a:prstGeom prst="rect">
                <a:avLst/>
              </a:prstGeom>
              <a:blipFill>
                <a:blip r:embed="rId3"/>
                <a:stretch>
                  <a:fillRect l="-1305" r="-179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24</a:t>
            </a:fld>
            <a:endParaRPr lang="en-US"/>
          </a:p>
        </p:txBody>
      </p:sp>
      <p:grpSp>
        <p:nvGrpSpPr>
          <p:cNvPr id="3" name="Group 2">
            <a:extLst>
              <a:ext uri="{FF2B5EF4-FFF2-40B4-BE49-F238E27FC236}">
                <a16:creationId xmlns:a16="http://schemas.microsoft.com/office/drawing/2014/main" id="{3EEC5AF6-7DBF-9F42-B2FC-6193E4949823}"/>
              </a:ext>
            </a:extLst>
          </p:cNvPr>
          <p:cNvGrpSpPr/>
          <p:nvPr/>
        </p:nvGrpSpPr>
        <p:grpSpPr>
          <a:xfrm>
            <a:off x="8764245" y="1739817"/>
            <a:ext cx="3427755" cy="1863260"/>
            <a:chOff x="8567275" y="1565740"/>
            <a:chExt cx="3427755" cy="1863260"/>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169683" y="2318979"/>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588364" y="2319772"/>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474064" y="2311730"/>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474064" y="2995459"/>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10090886" y="3048000"/>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977175" y="2601435"/>
              <a:ext cx="66739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38</a:t>
              </a:r>
            </a:p>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816743" y="227143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976149" y="1565740"/>
              <a:ext cx="525365"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37</a:t>
              </a:r>
            </a:p>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9049074" y="1943388"/>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581680" y="22749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394328" y="22785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201213" y="228205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860432" y="2558296"/>
              <a:ext cx="2855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6</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0811680" y="232209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0817075" y="227161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712530" y="2836137"/>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0534610" y="2447650"/>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534602" y="2270198"/>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567275" y="2250521"/>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spTree>
    <p:extLst>
      <p:ext uri="{BB962C8B-B14F-4D97-AF65-F5344CB8AC3E}">
        <p14:creationId xmlns:p14="http://schemas.microsoft.com/office/powerpoint/2010/main" val="274950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Direct conversion and </a:t>
            </a:r>
            <a:r>
              <a:rPr lang="en-US" dirty="0" err="1"/>
              <a:t>superhet</a:t>
            </a:r>
            <a:r>
              <a:rPr lang="en-US" dirty="0"/>
              <a:t> receivers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200" y="1825625"/>
                <a:ext cx="6751693" cy="4351338"/>
              </a:xfrm>
            </p:spPr>
            <p:txBody>
              <a:bodyPr/>
              <a:lstStyle/>
              <a:p>
                <a:r>
                  <a:rPr lang="en-US" sz="2000" dirty="0"/>
                  <a:t>Image frequency</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𝑟𝑓</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𝐿𝑂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𝑎</m:t>
                        </m:r>
                      </m:sub>
                    </m:sSub>
                  </m:oMath>
                </a14:m>
                <a:endParaRPr lang="en-US" sz="1600" dirty="0"/>
              </a:p>
              <a:p>
                <a:r>
                  <a:rPr lang="en-US" sz="2000" dirty="0"/>
                  <a:t>Superheterodyne designs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𝑟𝑓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𝑣𝑖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𝐼𝐹</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𝐵𝐹𝑂</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𝑏𝑖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𝑎</m:t>
                        </m:r>
                      </m:sub>
                    </m:sSub>
                  </m:oMath>
                </a14:m>
                <a:endParaRPr lang="en-US" sz="16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𝑢𝑠𝑏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𝑠𝑏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𝑉𝐹𝑂</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𝐵𝐹𝑂</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𝑎</m:t>
                        </m:r>
                      </m:sub>
                    </m:sSub>
                  </m:oMath>
                </a14:m>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200" y="1825625"/>
                <a:ext cx="6751693" cy="4351338"/>
              </a:xfrm>
              <a:blipFill>
                <a:blip r:embed="rId2"/>
                <a:stretch>
                  <a:fillRect l="-940"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25</a:t>
            </a:fld>
            <a:endParaRPr lang="en-US"/>
          </a:p>
        </p:txBody>
      </p:sp>
      <p:grpSp>
        <p:nvGrpSpPr>
          <p:cNvPr id="4" name="Group 3">
            <a:extLst>
              <a:ext uri="{FF2B5EF4-FFF2-40B4-BE49-F238E27FC236}">
                <a16:creationId xmlns:a16="http://schemas.microsoft.com/office/drawing/2014/main" id="{FD9BB4D6-5376-1A4C-AB66-6DC389DD5154}"/>
              </a:ext>
            </a:extLst>
          </p:cNvPr>
          <p:cNvGrpSpPr/>
          <p:nvPr/>
        </p:nvGrpSpPr>
        <p:grpSpPr>
          <a:xfrm>
            <a:off x="8912134" y="1741469"/>
            <a:ext cx="2827273" cy="4247370"/>
            <a:chOff x="7862651" y="1741469"/>
            <a:chExt cx="2827273" cy="4247370"/>
          </a:xfrm>
        </p:grpSpPr>
        <p:sp>
          <p:nvSpPr>
            <p:cNvPr id="69" name="TextBox 68">
              <a:extLst>
                <a:ext uri="{FF2B5EF4-FFF2-40B4-BE49-F238E27FC236}">
                  <a16:creationId xmlns:a16="http://schemas.microsoft.com/office/drawing/2014/main" id="{8D9438CD-11E8-8342-B69E-40AA624B3EDD}"/>
                </a:ext>
              </a:extLst>
            </p:cNvPr>
            <p:cNvSpPr txBox="1"/>
            <p:nvPr/>
          </p:nvSpPr>
          <p:spPr>
            <a:xfrm>
              <a:off x="9750432" y="3996970"/>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grpSp>
          <p:nvGrpSpPr>
            <p:cNvPr id="7" name="Group 864">
              <a:extLst>
                <a:ext uri="{FF2B5EF4-FFF2-40B4-BE49-F238E27FC236}">
                  <a16:creationId xmlns:a16="http://schemas.microsoft.com/office/drawing/2014/main" id="{429F6B8A-3E9E-984D-AF51-53568C258492}"/>
                </a:ext>
              </a:extLst>
            </p:cNvPr>
            <p:cNvGrpSpPr>
              <a:grpSpLocks/>
            </p:cNvGrpSpPr>
            <p:nvPr/>
          </p:nvGrpSpPr>
          <p:grpSpPr bwMode="auto">
            <a:xfrm rot="5400000">
              <a:off x="8822616" y="4184113"/>
              <a:ext cx="756736" cy="558800"/>
              <a:chOff x="1843" y="1698"/>
              <a:chExt cx="576" cy="462"/>
            </a:xfrm>
          </p:grpSpPr>
          <p:grpSp>
            <p:nvGrpSpPr>
              <p:cNvPr id="106" name="Group 60">
                <a:extLst>
                  <a:ext uri="{FF2B5EF4-FFF2-40B4-BE49-F238E27FC236}">
                    <a16:creationId xmlns:a16="http://schemas.microsoft.com/office/drawing/2014/main" id="{9616C590-012C-384F-8FD3-822E09BAE160}"/>
                  </a:ext>
                </a:extLst>
              </p:cNvPr>
              <p:cNvGrpSpPr>
                <a:grpSpLocks/>
              </p:cNvGrpSpPr>
              <p:nvPr/>
            </p:nvGrpSpPr>
            <p:grpSpPr bwMode="auto">
              <a:xfrm>
                <a:off x="1843" y="1698"/>
                <a:ext cx="576" cy="461"/>
                <a:chOff x="3456" y="3427"/>
                <a:chExt cx="576" cy="461"/>
              </a:xfrm>
            </p:grpSpPr>
            <p:sp>
              <p:nvSpPr>
                <p:cNvPr id="108" name="Line 55">
                  <a:extLst>
                    <a:ext uri="{FF2B5EF4-FFF2-40B4-BE49-F238E27FC236}">
                      <a16:creationId xmlns:a16="http://schemas.microsoft.com/office/drawing/2014/main" id="{AFEA0063-20AB-4D43-A0FE-64A49FB81567}"/>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AutoShape 56">
                  <a:extLst>
                    <a:ext uri="{FF2B5EF4-FFF2-40B4-BE49-F238E27FC236}">
                      <a16:creationId xmlns:a16="http://schemas.microsoft.com/office/drawing/2014/main" id="{8119C49B-3561-474C-A4DB-8E515C159AA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7" name="Freeform 863">
                <a:extLst>
                  <a:ext uri="{FF2B5EF4-FFF2-40B4-BE49-F238E27FC236}">
                    <a16:creationId xmlns:a16="http://schemas.microsoft.com/office/drawing/2014/main" id="{CAC8C8B6-5FA2-E543-9A46-41F39162464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73012-1761-E145-9EF0-3C5940E3DD50}"/>
                    </a:ext>
                  </a:extLst>
                </p:cNvPr>
                <p:cNvSpPr txBox="1"/>
                <p:nvPr/>
              </p:nvSpPr>
              <p:spPr>
                <a:xfrm>
                  <a:off x="8552000" y="2872691"/>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8" name="TextBox 7">
                  <a:extLst>
                    <a:ext uri="{FF2B5EF4-FFF2-40B4-BE49-F238E27FC236}">
                      <a16:creationId xmlns:a16="http://schemas.microsoft.com/office/drawing/2014/main" id="{14473012-1761-E145-9EF0-3C5940E3DD50}"/>
                    </a:ext>
                  </a:extLst>
                </p:cNvPr>
                <p:cNvSpPr txBox="1">
                  <a:spLocks noRot="1" noChangeAspect="1" noMove="1" noResize="1" noEditPoints="1" noAdjustHandles="1" noChangeArrowheads="1" noChangeShapeType="1" noTextEdit="1"/>
                </p:cNvSpPr>
                <p:nvPr/>
              </p:nvSpPr>
              <p:spPr>
                <a:xfrm>
                  <a:off x="8552000" y="2872691"/>
                  <a:ext cx="1285045" cy="765904"/>
                </a:xfrm>
                <a:prstGeom prst="rect">
                  <a:avLst/>
                </a:prstGeom>
                <a:blipFill>
                  <a:blip r:embed="rId3"/>
                  <a:stretch>
                    <a:fillRect b="-22951"/>
                  </a:stretch>
                </a:blipFill>
                <a:ln w="12700" cap="flat">
                  <a:noFill/>
                  <a:miter lim="400000"/>
                </a:ln>
                <a:effectLst/>
              </p:spPr>
              <p:txBody>
                <a:bodyPr/>
                <a:lstStyle/>
                <a:p>
                  <a:r>
                    <a:rPr lang="en-US">
                      <a:noFill/>
                    </a:rPr>
                    <a:t> </a:t>
                  </a:r>
                </a:p>
              </p:txBody>
            </p:sp>
          </mc:Fallback>
        </mc:AlternateContent>
        <p:grpSp>
          <p:nvGrpSpPr>
            <p:cNvPr id="10" name="Group 222">
              <a:extLst>
                <a:ext uri="{FF2B5EF4-FFF2-40B4-BE49-F238E27FC236}">
                  <a16:creationId xmlns:a16="http://schemas.microsoft.com/office/drawing/2014/main" id="{8B35ABB7-5AFE-A446-83AF-2F7A899E13B2}"/>
                </a:ext>
              </a:extLst>
            </p:cNvPr>
            <p:cNvGrpSpPr>
              <a:grpSpLocks/>
            </p:cNvGrpSpPr>
            <p:nvPr/>
          </p:nvGrpSpPr>
          <p:grpSpPr bwMode="auto">
            <a:xfrm>
              <a:off x="9438702" y="5228899"/>
              <a:ext cx="266095" cy="351157"/>
              <a:chOff x="4272" y="3072"/>
              <a:chExt cx="192" cy="240"/>
            </a:xfrm>
          </p:grpSpPr>
          <p:sp>
            <p:nvSpPr>
              <p:cNvPr id="100" name="Line 99">
                <a:extLst>
                  <a:ext uri="{FF2B5EF4-FFF2-40B4-BE49-F238E27FC236}">
                    <a16:creationId xmlns:a16="http://schemas.microsoft.com/office/drawing/2014/main" id="{433EC6F6-30E5-F14C-BABE-8413243C366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1" name="Line 100">
                <a:extLst>
                  <a:ext uri="{FF2B5EF4-FFF2-40B4-BE49-F238E27FC236}">
                    <a16:creationId xmlns:a16="http://schemas.microsoft.com/office/drawing/2014/main" id="{FA6C40BE-1EEA-6F44-9FA6-4A072DFD93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2" name="Line 101">
                <a:extLst>
                  <a:ext uri="{FF2B5EF4-FFF2-40B4-BE49-F238E27FC236}">
                    <a16:creationId xmlns:a16="http://schemas.microsoft.com/office/drawing/2014/main" id="{DE249E73-A7E2-144C-8960-FFC9D62AE04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3" name="Line 102">
                <a:extLst>
                  <a:ext uri="{FF2B5EF4-FFF2-40B4-BE49-F238E27FC236}">
                    <a16:creationId xmlns:a16="http://schemas.microsoft.com/office/drawing/2014/main" id="{EC41ADF5-EA50-2C45-A1C9-2FB3952F04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4" name="Line 103">
                <a:extLst>
                  <a:ext uri="{FF2B5EF4-FFF2-40B4-BE49-F238E27FC236}">
                    <a16:creationId xmlns:a16="http://schemas.microsoft.com/office/drawing/2014/main" id="{5CCD9E3A-1700-014D-98F7-F5B8FAF0B26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05" name="Line 104">
                <a:extLst>
                  <a:ext uri="{FF2B5EF4-FFF2-40B4-BE49-F238E27FC236}">
                    <a16:creationId xmlns:a16="http://schemas.microsoft.com/office/drawing/2014/main" id="{71888BF7-D051-EF4B-9AB1-AFB798D38F1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 name="Freeform 132">
              <a:extLst>
                <a:ext uri="{FF2B5EF4-FFF2-40B4-BE49-F238E27FC236}">
                  <a16:creationId xmlns:a16="http://schemas.microsoft.com/office/drawing/2014/main" id="{58B08396-7D93-DF4D-AD0F-BABBD200B806}"/>
                </a:ext>
              </a:extLst>
            </p:cNvPr>
            <p:cNvSpPr>
              <a:spLocks/>
            </p:cNvSpPr>
            <p:nvPr/>
          </p:nvSpPr>
          <p:spPr bwMode="auto">
            <a:xfrm>
              <a:off x="9834210" y="4686966"/>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333">
              <a:extLst>
                <a:ext uri="{FF2B5EF4-FFF2-40B4-BE49-F238E27FC236}">
                  <a16:creationId xmlns:a16="http://schemas.microsoft.com/office/drawing/2014/main" id="{12633B30-B0D0-EA43-97C1-CB4A3EAC2033}"/>
                </a:ext>
              </a:extLst>
            </p:cNvPr>
            <p:cNvGrpSpPr>
              <a:grpSpLocks/>
            </p:cNvGrpSpPr>
            <p:nvPr/>
          </p:nvGrpSpPr>
          <p:grpSpPr bwMode="auto">
            <a:xfrm>
              <a:off x="8876447" y="1741469"/>
              <a:ext cx="611801" cy="542215"/>
              <a:chOff x="3341" y="1296"/>
              <a:chExt cx="230" cy="230"/>
            </a:xfrm>
          </p:grpSpPr>
          <p:grpSp>
            <p:nvGrpSpPr>
              <p:cNvPr id="96" name="Group 237">
                <a:extLst>
                  <a:ext uri="{FF2B5EF4-FFF2-40B4-BE49-F238E27FC236}">
                    <a16:creationId xmlns:a16="http://schemas.microsoft.com/office/drawing/2014/main" id="{E9B50C4B-96A2-1D41-90A3-A6176F482F5B}"/>
                  </a:ext>
                </a:extLst>
              </p:cNvPr>
              <p:cNvGrpSpPr>
                <a:grpSpLocks/>
              </p:cNvGrpSpPr>
              <p:nvPr/>
            </p:nvGrpSpPr>
            <p:grpSpPr bwMode="auto">
              <a:xfrm>
                <a:off x="3341" y="1296"/>
                <a:ext cx="230" cy="230"/>
                <a:chOff x="4608" y="2045"/>
                <a:chExt cx="230" cy="230"/>
              </a:xfrm>
            </p:grpSpPr>
            <p:sp>
              <p:nvSpPr>
                <p:cNvPr id="98" name="Freeform 238">
                  <a:extLst>
                    <a:ext uri="{FF2B5EF4-FFF2-40B4-BE49-F238E27FC236}">
                      <a16:creationId xmlns:a16="http://schemas.microsoft.com/office/drawing/2014/main" id="{9E000720-3C6F-654A-A454-9966A6436783}"/>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239">
                  <a:extLst>
                    <a:ext uri="{FF2B5EF4-FFF2-40B4-BE49-F238E27FC236}">
                      <a16:creationId xmlns:a16="http://schemas.microsoft.com/office/drawing/2014/main" id="{EC619068-210D-4A4E-A426-66C5FD38EA4B}"/>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7" name="Freeform 332">
                <a:extLst>
                  <a:ext uri="{FF2B5EF4-FFF2-40B4-BE49-F238E27FC236}">
                    <a16:creationId xmlns:a16="http://schemas.microsoft.com/office/drawing/2014/main" id="{187E8794-69D7-0442-BB58-6F5586DC7BDC}"/>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 name="Straight Connector 17">
              <a:extLst>
                <a:ext uri="{FF2B5EF4-FFF2-40B4-BE49-F238E27FC236}">
                  <a16:creationId xmlns:a16="http://schemas.microsoft.com/office/drawing/2014/main" id="{41171663-28BF-2344-995A-360623E89B1D}"/>
                </a:ext>
              </a:extLst>
            </p:cNvPr>
            <p:cNvCxnSpPr>
              <a:cxnSpLocks/>
            </p:cNvCxnSpPr>
            <p:nvPr/>
          </p:nvCxnSpPr>
          <p:spPr>
            <a:xfrm>
              <a:off x="9558434" y="5217493"/>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C7FB15C1-EC50-2643-BF88-C3F473D5C32E}"/>
                </a:ext>
              </a:extLst>
            </p:cNvPr>
            <p:cNvSpPr/>
            <p:nvPr/>
          </p:nvSpPr>
          <p:spPr>
            <a:xfrm>
              <a:off x="8755462" y="2297053"/>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1A14AD3-6A63-D44D-BE75-EFC293267060}"/>
                </a:ext>
              </a:extLst>
            </p:cNvPr>
            <p:cNvSpPr txBox="1"/>
            <p:nvPr/>
          </p:nvSpPr>
          <p:spPr>
            <a:xfrm>
              <a:off x="8746379" y="2230904"/>
              <a:ext cx="87811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RF</a:t>
              </a:r>
            </a:p>
            <a:p>
              <a:pPr algn="ctr" defTabSz="457200" latinLnBrk="1" hangingPunct="0"/>
              <a:r>
                <a:rPr lang="en-US" sz="1600" dirty="0">
                  <a:solidFill>
                    <a:srgbClr val="000000"/>
                  </a:solidFill>
                </a:rPr>
                <a:t>Filter</a:t>
              </a:r>
              <a:endParaRPr lang="en-US" sz="1600" dirty="0">
                <a:solidFill>
                  <a:srgbClr val="000000"/>
                </a:solidFill>
                <a:latin typeface="Calibri"/>
                <a:ea typeface="Calibri"/>
                <a:cs typeface="Calibri"/>
                <a:sym typeface="Calibri"/>
              </a:endParaRPr>
            </a:p>
          </p:txBody>
        </p:sp>
        <p:cxnSp>
          <p:nvCxnSpPr>
            <p:cNvPr id="26" name="Straight Connector 25">
              <a:extLst>
                <a:ext uri="{FF2B5EF4-FFF2-40B4-BE49-F238E27FC236}">
                  <a16:creationId xmlns:a16="http://schemas.microsoft.com/office/drawing/2014/main" id="{4EE36BBF-4256-7441-81FC-3BD5A7B2CDF1}"/>
                </a:ext>
              </a:extLst>
            </p:cNvPr>
            <p:cNvCxnSpPr>
              <a:cxnSpLocks/>
            </p:cNvCxnSpPr>
            <p:nvPr/>
          </p:nvCxnSpPr>
          <p:spPr>
            <a:xfrm>
              <a:off x="8321545" y="3265735"/>
              <a:ext cx="648985"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32627A1C-BFDB-7C42-BAFC-991975E3F51A}"/>
                </a:ext>
              </a:extLst>
            </p:cNvPr>
            <p:cNvCxnSpPr>
              <a:cxnSpLocks/>
            </p:cNvCxnSpPr>
            <p:nvPr/>
          </p:nvCxnSpPr>
          <p:spPr>
            <a:xfrm>
              <a:off x="9192246" y="2767817"/>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A5902C48-B10B-8045-AD34-780663E3B71B}"/>
                </a:ext>
              </a:extLst>
            </p:cNvPr>
            <p:cNvCxnSpPr>
              <a:cxnSpLocks/>
            </p:cNvCxnSpPr>
            <p:nvPr/>
          </p:nvCxnSpPr>
          <p:spPr>
            <a:xfrm flipH="1">
              <a:off x="9192842" y="3566866"/>
              <a:ext cx="0" cy="54864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A630127-2971-494B-98D9-D8082730430D}"/>
                </a:ext>
              </a:extLst>
            </p:cNvPr>
            <p:cNvCxnSpPr>
              <a:cxnSpLocks/>
            </p:cNvCxnSpPr>
            <p:nvPr/>
          </p:nvCxnSpPr>
          <p:spPr>
            <a:xfrm>
              <a:off x="9199321" y="4677232"/>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3A749DB-4FDF-D84D-932C-5431C89BA6CA}"/>
                </a:ext>
              </a:extLst>
            </p:cNvPr>
            <p:cNvCxnSpPr>
              <a:cxnSpLocks/>
            </p:cNvCxnSpPr>
            <p:nvPr/>
          </p:nvCxnSpPr>
          <p:spPr>
            <a:xfrm>
              <a:off x="9190880" y="5006713"/>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0B054B3-5BCC-AD49-AE5C-1C3B65B15FAA}"/>
                </a:ext>
              </a:extLst>
            </p:cNvPr>
            <p:cNvGrpSpPr/>
            <p:nvPr/>
          </p:nvGrpSpPr>
          <p:grpSpPr>
            <a:xfrm>
              <a:off x="7862654" y="3035190"/>
              <a:ext cx="478971" cy="478668"/>
              <a:chOff x="7097485" y="3689251"/>
              <a:chExt cx="548640" cy="519348"/>
            </a:xfrm>
          </p:grpSpPr>
          <p:sp>
            <p:nvSpPr>
              <p:cNvPr id="78" name="Freeform 77">
                <a:extLst>
                  <a:ext uri="{FF2B5EF4-FFF2-40B4-BE49-F238E27FC236}">
                    <a16:creationId xmlns:a16="http://schemas.microsoft.com/office/drawing/2014/main" id="{588213FC-825F-004F-BBAB-D3CFFF972F33}"/>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9" name="Oval 78">
                <a:extLst>
                  <a:ext uri="{FF2B5EF4-FFF2-40B4-BE49-F238E27FC236}">
                    <a16:creationId xmlns:a16="http://schemas.microsoft.com/office/drawing/2014/main" id="{4B31B243-1FC7-A84A-9386-0BC59FE42945}"/>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62" name="TextBox 61">
              <a:extLst>
                <a:ext uri="{FF2B5EF4-FFF2-40B4-BE49-F238E27FC236}">
                  <a16:creationId xmlns:a16="http://schemas.microsoft.com/office/drawing/2014/main" id="{8C57972B-B071-DA44-BA69-F6A5A9B3D756}"/>
                </a:ext>
              </a:extLst>
            </p:cNvPr>
            <p:cNvSpPr txBox="1"/>
            <p:nvPr/>
          </p:nvSpPr>
          <p:spPr>
            <a:xfrm>
              <a:off x="7862651" y="3542960"/>
              <a:ext cx="70942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LO</a:t>
              </a:r>
              <a:endParaRPr lang="en-US" sz="1600" dirty="0">
                <a:solidFill>
                  <a:srgbClr val="000000"/>
                </a:solidFill>
                <a:latin typeface="Calibri"/>
                <a:ea typeface="Calibri"/>
                <a:cs typeface="Calibri"/>
                <a:sym typeface="Calibri"/>
              </a:endParaRPr>
            </a:p>
          </p:txBody>
        </p:sp>
        <p:sp>
          <p:nvSpPr>
            <p:cNvPr id="66" name="TextBox 65">
              <a:extLst>
                <a:ext uri="{FF2B5EF4-FFF2-40B4-BE49-F238E27FC236}">
                  <a16:creationId xmlns:a16="http://schemas.microsoft.com/office/drawing/2014/main" id="{4B4017C6-FFFA-F54C-8722-DF29E860A33D}"/>
                </a:ext>
              </a:extLst>
            </p:cNvPr>
            <p:cNvSpPr txBox="1"/>
            <p:nvPr/>
          </p:nvSpPr>
          <p:spPr>
            <a:xfrm>
              <a:off x="9661026" y="309877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111" name="TextBox 110">
              <a:extLst>
                <a:ext uri="{FF2B5EF4-FFF2-40B4-BE49-F238E27FC236}">
                  <a16:creationId xmlns:a16="http://schemas.microsoft.com/office/drawing/2014/main" id="{497269AB-9DBE-6E4C-BA2A-EB05025E37CD}"/>
                </a:ext>
              </a:extLst>
            </p:cNvPr>
            <p:cNvSpPr txBox="1"/>
            <p:nvPr/>
          </p:nvSpPr>
          <p:spPr>
            <a:xfrm>
              <a:off x="8362288" y="5650287"/>
              <a:ext cx="15659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Direct conversion</a:t>
              </a:r>
            </a:p>
          </p:txBody>
        </p:sp>
      </p:grpSp>
    </p:spTree>
    <p:extLst>
      <p:ext uri="{BB962C8B-B14F-4D97-AF65-F5344CB8AC3E}">
        <p14:creationId xmlns:p14="http://schemas.microsoft.com/office/powerpoint/2010/main" val="1338984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8" y="169615"/>
            <a:ext cx="2511778"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lgn="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grpSp>
        <p:nvGrpSpPr>
          <p:cNvPr id="8" name="Group 7">
            <a:extLst>
              <a:ext uri="{FF2B5EF4-FFF2-40B4-BE49-F238E27FC236}">
                <a16:creationId xmlns:a16="http://schemas.microsoft.com/office/drawing/2014/main" id="{79811F54-372F-C34D-AED2-5A48587A0553}"/>
              </a:ext>
            </a:extLst>
          </p:cNvPr>
          <p:cNvGrpSpPr/>
          <p:nvPr/>
        </p:nvGrpSpPr>
        <p:grpSpPr>
          <a:xfrm>
            <a:off x="4497643" y="525039"/>
            <a:ext cx="7327212" cy="5807921"/>
            <a:chOff x="4497643" y="525039"/>
            <a:chExt cx="732721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832972"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3"/>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694242" y="4041183"/>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92792"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50547"/>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4987452"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4963477"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10076582" y="1872593"/>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4497643" y="4733306"/>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340135" y="4838049"/>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429217"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02459" y="2991161"/>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8651992" y="211453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a:p>
              <a:pPr defTabSz="457200" latinLnBrk="1" hangingPunct="0"/>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254" name="TextBox 253">
              <a:extLst>
                <a:ext uri="{FF2B5EF4-FFF2-40B4-BE49-F238E27FC236}">
                  <a16:creationId xmlns:a16="http://schemas.microsoft.com/office/drawing/2014/main" id="{C49C929D-06C2-A742-B985-0442D1E9CD7D}"/>
                </a:ext>
              </a:extLst>
            </p:cNvPr>
            <p:cNvSpPr txBox="1"/>
            <p:nvPr/>
          </p:nvSpPr>
          <p:spPr>
            <a:xfrm>
              <a:off x="8700325" y="3711424"/>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a:t>
              </a:r>
            </a:p>
            <a:p>
              <a:pPr defTabSz="457200" latinLnBrk="1" hangingPunct="0"/>
              <a:r>
                <a:rPr lang="en-US" sz="1400" dirty="0">
                  <a:solidFill>
                    <a:srgbClr val="000000"/>
                  </a:solidFill>
                </a:rPr>
                <a:t>Audio</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6596064" y="651859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26</a:t>
            </a:fld>
            <a:endParaRPr lang="en-US"/>
          </a:p>
        </p:txBody>
      </p:sp>
    </p:spTree>
    <p:extLst>
      <p:ext uri="{BB962C8B-B14F-4D97-AF65-F5344CB8AC3E}">
        <p14:creationId xmlns:p14="http://schemas.microsoft.com/office/powerpoint/2010/main" val="28167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8388" y="1482749"/>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dirty="0">
                  <a:solidFill>
                    <a:srgbClr val="000000"/>
                  </a:solidFill>
                  <a:latin typeface="Calibri"/>
                </a:endParaRPr>
              </a:p>
              <a:p>
                <a:pPr marL="285750" indent="-285750" hangingPunct="0">
                  <a:buFont typeface="Arial" panose="020B0604020202020204" pitchFamily="34" charset="0"/>
                  <a:buChar char="•"/>
                </a:pPr>
                <a:r>
                  <a:rPr lang="en-US" sz="2000" dirty="0">
                    <a:solidFill>
                      <a:srgbClr val="000000"/>
                    </a:solidFill>
                    <a:latin typeface="Calibri"/>
                    <a:ea typeface="Calibri"/>
                    <a:cs typeface="Calibri"/>
                    <a:sym typeface="Calibri"/>
                  </a:rPr>
                  <a:t>Solution 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which is the velocity for the forward wave</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  </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or “characteristic” impedance</a:t>
                </a:r>
              </a:p>
              <a:p>
                <a:pPr marL="285750" indent="-285750" hangingPunct="0">
                  <a:buFont typeface="Arial" panose="020B0604020202020204" pitchFamily="34" charset="0"/>
                  <a:buChar char="•"/>
                </a:pPr>
                <a:r>
                  <a:rPr lang="en-US" sz="2000" dirty="0">
                    <a:solidFill>
                      <a:srgbClr val="000000"/>
                    </a:solidFill>
                  </a:rPr>
                  <a:t>Another solution is </a:t>
                </a:r>
                <a14:m>
                  <m:oMath xmlns:m="http://schemas.openxmlformats.org/officeDocument/2006/math">
                    <m:r>
                      <a:rPr lang="en-US" sz="2000" i="1">
                        <a:solidFill>
                          <a:srgbClr val="000000"/>
                        </a:solidFill>
                        <a:latin typeface="Cambria Math" panose="02040503050406030204" pitchFamily="18" charset="0"/>
                      </a:rPr>
                      <m:t>𝑉</m:t>
                    </m:r>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𝑧</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𝑣𝑡</m:t>
                        </m:r>
                      </m:e>
                    </m: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𝑣</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𝐿𝐶</m:t>
                            </m:r>
                          </m:e>
                        </m:rad>
                      </m:den>
                    </m:f>
                  </m:oMath>
                </a14:m>
                <a:r>
                  <a:rPr lang="en-US" sz="2000" dirty="0">
                    <a:solidFill>
                      <a:srgbClr val="000000"/>
                    </a:solidFill>
                  </a:rPr>
                  <a:t> which is the velocity for the reverse wave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8388" y="1482749"/>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67206-0A64-A146-AEDA-1AE519454668}"/>
              </a:ext>
            </a:extLst>
          </p:cNvPr>
          <p:cNvGrpSpPr/>
          <p:nvPr/>
        </p:nvGrpSpPr>
        <p:grpSpPr>
          <a:xfrm>
            <a:off x="9349896" y="788752"/>
            <a:ext cx="2761638" cy="1347704"/>
            <a:chOff x="2041460" y="1200771"/>
            <a:chExt cx="2761638" cy="134770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2448516" y="1406007"/>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2730537" y="1752588"/>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3164444" y="1398912"/>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3446465" y="1756126"/>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3876818" y="1398916"/>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9" name="Group 210">
              <a:extLst>
                <a:ext uri="{FF2B5EF4-FFF2-40B4-BE49-F238E27FC236}">
                  <a16:creationId xmlns:a16="http://schemas.microsoft.com/office/drawing/2014/main" id="{F1AD1B30-26CE-2544-8BE4-7E36FD5FD5F1}"/>
                </a:ext>
              </a:extLst>
            </p:cNvPr>
            <p:cNvGrpSpPr>
              <a:grpSpLocks/>
            </p:cNvGrpSpPr>
            <p:nvPr/>
          </p:nvGrpSpPr>
          <p:grpSpPr bwMode="auto">
            <a:xfrm>
              <a:off x="4158839" y="1756130"/>
              <a:ext cx="304800" cy="762000"/>
              <a:chOff x="3216" y="1728"/>
              <a:chExt cx="192" cy="480"/>
            </a:xfrm>
          </p:grpSpPr>
          <p:sp>
            <p:nvSpPr>
              <p:cNvPr id="60" name="Line 8">
                <a:extLst>
                  <a:ext uri="{FF2B5EF4-FFF2-40B4-BE49-F238E27FC236}">
                    <a16:creationId xmlns:a16="http://schemas.microsoft.com/office/drawing/2014/main" id="{68713D60-7A8B-D540-BF86-8F4A965909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E884B89C-5C0E-A14A-8978-4246837292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0429FB8-2BC5-1643-A85B-41AA7828FD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BC3A1A47-4841-DF42-A74C-45C5AFDAC42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2217314" y="1200771"/>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p:nvPr/>
          </p:nvCxnSpPr>
          <p:spPr>
            <a:xfrm>
              <a:off x="2203888" y="1539323"/>
              <a:ext cx="519425" cy="0"/>
            </a:xfrm>
            <a:prstGeom prst="straightConnector1">
              <a:avLst/>
            </a:prstGeom>
            <a:noFill/>
            <a:ln w="25400" cap="flat">
              <a:solidFill>
                <a:schemeClr val="bg2"/>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2731302" y="1276970"/>
              <a:ext cx="8126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66" name="Oval 65">
              <a:extLst>
                <a:ext uri="{FF2B5EF4-FFF2-40B4-BE49-F238E27FC236}">
                  <a16:creationId xmlns:a16="http://schemas.microsoft.com/office/drawing/2014/main" id="{81A5160E-6254-7045-A397-23FC94BB1719}"/>
                </a:ext>
              </a:extLst>
            </p:cNvPr>
            <p:cNvSpPr/>
            <p:nvPr/>
          </p:nvSpPr>
          <p:spPr>
            <a:xfrm>
              <a:off x="2069815" y="170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3ACF3-EE53-F643-B338-EDB51A6385A6}"/>
                </a:ext>
              </a:extLst>
            </p:cNvPr>
            <p:cNvSpPr txBox="1"/>
            <p:nvPr/>
          </p:nvSpPr>
          <p:spPr>
            <a:xfrm>
              <a:off x="4552069" y="1838858"/>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a:endCxn id="61" idx="1"/>
            </p:cNvCxnSpPr>
            <p:nvPr/>
          </p:nvCxnSpPr>
          <p:spPr>
            <a:xfrm>
              <a:off x="2087642" y="251274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2041460" y="2457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2369714" y="1799745"/>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L</a:t>
              </a:r>
              <a:r>
                <a:rPr lang="en-US" sz="1600" baseline="-25000" dirty="0" err="1">
                  <a:solidFill>
                    <a:srgbClr val="000000"/>
                  </a:solidFill>
                </a:rPr>
                <a:t>l</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2522114" y="202657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l</a:t>
              </a:r>
              <a:endParaRPr lang="en-US" sz="1600" baseline="-250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27</a:t>
            </a:fld>
            <a:endParaRPr lang="en-US"/>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624767"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51845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27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continued</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28</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381174" y="1573462"/>
                <a:ext cx="11568372"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in phasor notation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ea typeface="Cambria Math" panose="02040503050406030204" pitchFamily="18" charset="0"/>
                    <a:cs typeface="Calibri"/>
                    <a:sym typeface="Calibri"/>
                  </a:rPr>
                  <a:t>To compute power, let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Complex power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and its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 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dirty="0">
                    <a:solidFill>
                      <a:srgbClr val="000000"/>
                    </a:solidFill>
                    <a:ea typeface="Calibri"/>
                    <a:cs typeface="Calibri"/>
                    <a:sym typeface="Calibri"/>
                  </a:rPr>
                  <a:t>,</a:t>
                </a:r>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𝑡</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oMath>
                </a14:m>
                <a:r>
                  <a:rPr lang="en-US" dirty="0">
                    <a:solidFill>
                      <a:srgbClr val="000000"/>
                    </a:solidFill>
                    <a:latin typeface="Calibri"/>
                    <a:ea typeface="Calibri"/>
                    <a:cs typeface="Calibri"/>
                    <a:sym typeface="Calibri"/>
                  </a:rPr>
                  <a:t>. …(1)</a:t>
                </a: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a:t>
                </a:r>
                <a:r>
                  <a:rPr lang="en-US" b="0" dirty="0">
                    <a:solidFill>
                      <a:srgbClr val="000000"/>
                    </a:solidFill>
                    <a:ea typeface="Calibri"/>
                    <a:cs typeface="Calibri"/>
                    <a:sym typeface="Calibri"/>
                  </a:rPr>
                  <a:t>By differentiating (1),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Example: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381174" y="1573462"/>
                <a:ext cx="11568372" cy="5266727"/>
              </a:xfrm>
              <a:prstGeom prst="rect">
                <a:avLst/>
              </a:prstGeom>
              <a:blipFill>
                <a:blip r:embed="rId3"/>
                <a:stretch>
                  <a:fillRect l="-768" r="-768"/>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4559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29</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0788" y="1408112"/>
                <a:ext cx="11568371" cy="52667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are constants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0788" y="1408112"/>
                <a:ext cx="11568371" cy="5266727"/>
              </a:xfrm>
              <a:prstGeom prst="rect">
                <a:avLst/>
              </a:prstGeom>
              <a:blipFill>
                <a:blip r:embed="rId3"/>
                <a:stretch>
                  <a:fillRect l="-768" t="-48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704689"/>
                <a:ext cx="10515600" cy="4351338"/>
              </a:xfrm>
            </p:spPr>
            <p:txBody>
              <a:bodyPr>
                <a:normAutofit/>
              </a:bodyPr>
              <a:lstStyle/>
              <a:p>
                <a:r>
                  <a:rPr lang="en-US" sz="2000" dirty="0"/>
                  <a:t>Gain (G) expressed in decibels: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=10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𝑙𝑜𝑔</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f>
                      <m:fPr>
                        <m:type m:val="skw"/>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𝑜𝑢𝑡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𝑖𝑛</m:t>
                            </m:r>
                          </m:sub>
                        </m:sSub>
                      </m:den>
                    </m:f>
                    <m:r>
                      <a:rPr lang="en-US" sz="2000" b="0" i="1" smtClean="0">
                        <a:latin typeface="Cambria Math" panose="02040503050406030204" pitchFamily="18" charset="0"/>
                      </a:rPr>
                      <m:t>)</m:t>
                    </m:r>
                  </m:oMath>
                </a14:m>
                <a:endParaRPr lang="en-US" sz="2000" dirty="0"/>
              </a:p>
              <a:p>
                <a:r>
                  <a:rPr lang="en-US" sz="2000" dirty="0"/>
                  <a:t>Mixer:</a:t>
                </a:r>
              </a:p>
              <a:p>
                <a:pPr lvl="1"/>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704689"/>
                <a:ext cx="10515600" cy="4351338"/>
              </a:xfrm>
              <a:blipFill>
                <a:blip r:embed="rId2"/>
                <a:stretch>
                  <a:fillRect l="-483" t="-151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071613747"/>
                      </a:ext>
                    </a:extLst>
                  </a:tr>
                  <a:tr h="332492">
                    <a:tc>
                      <a:txBody>
                        <a:bodyPr/>
                        <a:lstStyle/>
                        <a:p>
                          <a:pPr algn="r"/>
                          <a:r>
                            <a:rPr lang="en-US" dirty="0"/>
                            <a:t>FM</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520370260"/>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1528092795"/>
                  </p:ext>
                </p:extLst>
              </p:nvPr>
            </p:nvGraphicFramePr>
            <p:xfrm>
              <a:off x="3049651" y="3936492"/>
              <a:ext cx="5560949" cy="2419858"/>
            </p:xfrm>
            <a:graphic>
              <a:graphicData uri="http://schemas.openxmlformats.org/drawingml/2006/table">
                <a:tbl>
                  <a:tblPr firstRow="1" bandRow="1">
                    <a:tableStyleId>{5C22544A-7EE6-4342-B048-85BDC9FD1C3A}</a:tableStyleId>
                  </a:tblPr>
                  <a:tblGrid>
                    <a:gridCol w="1046178">
                      <a:extLst>
                        <a:ext uri="{9D8B030D-6E8A-4147-A177-3AD203B41FA5}">
                          <a16:colId xmlns:a16="http://schemas.microsoft.com/office/drawing/2014/main" val="4020275437"/>
                        </a:ext>
                      </a:extLst>
                    </a:gridCol>
                    <a:gridCol w="4514771">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15" t="-106897" r="-843" b="-482759"/>
                          </a:stretch>
                        </a:blipFill>
                      </a:tcPr>
                    </a:tc>
                    <a:extLst>
                      <a:ext uri="{0D108BD9-81ED-4DB2-BD59-A6C34878D82A}">
                        <a16:rowId xmlns:a16="http://schemas.microsoft.com/office/drawing/2014/main" val="3071613747"/>
                      </a:ext>
                    </a:extLst>
                  </a:tr>
                  <a:tr h="365760">
                    <a:tc>
                      <a:txBody>
                        <a:bodyPr/>
                        <a:lstStyle/>
                        <a:p>
                          <a:pPr algn="r"/>
                          <a:r>
                            <a:rPr lang="en-US" dirty="0"/>
                            <a:t>FM</a:t>
                          </a:r>
                        </a:p>
                      </a:txBody>
                      <a:tcPr/>
                    </a:tc>
                    <a:tc>
                      <a:txBody>
                        <a:bodyPr/>
                        <a:lstStyle/>
                        <a:p>
                          <a:endParaRPr lang="en-US"/>
                        </a:p>
                      </a:txBody>
                      <a:tcPr>
                        <a:blipFill>
                          <a:blip r:embed="rId3"/>
                          <a:stretch>
                            <a:fillRect l="-23315" t="-206897" r="-843" b="-382759"/>
                          </a:stretch>
                        </a:blipFill>
                      </a:tcPr>
                    </a:tc>
                    <a:extLst>
                      <a:ext uri="{0D108BD9-81ED-4DB2-BD59-A6C34878D82A}">
                        <a16:rowId xmlns:a16="http://schemas.microsoft.com/office/drawing/2014/main" val="520370260"/>
                      </a:ext>
                    </a:extLst>
                  </a:tr>
                  <a:tr h="640080">
                    <a:tc>
                      <a:txBody>
                        <a:bodyPr/>
                        <a:lstStyle/>
                        <a:p>
                          <a:pPr algn="r"/>
                          <a:r>
                            <a:rPr lang="en-US" dirty="0"/>
                            <a:t>FSK</a:t>
                          </a:r>
                        </a:p>
                      </a:txBody>
                      <a:tcPr/>
                    </a:tc>
                    <a:tc>
                      <a:txBody>
                        <a:bodyPr/>
                        <a:lstStyle/>
                        <a:p>
                          <a:endParaRPr lang="en-US"/>
                        </a:p>
                      </a:txBody>
                      <a:tcPr>
                        <a:blipFill>
                          <a:blip r:embed="rId3"/>
                          <a:stretch>
                            <a:fillRect l="-23315" t="-174510" r="-843"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15" t="-259259" r="-843"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21295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3401" y="1333141"/>
                <a:ext cx="8737150" cy="53096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sSub>
                      <m:sSubPr>
                        <m:ctrlPr>
                          <a:rPr lang="en-US"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oMath>
                </a14:m>
                <a:r>
                  <a:rPr lang="en-US" i="1"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3401" y="1333141"/>
                <a:ext cx="8737150" cy="5309683"/>
              </a:xfrm>
              <a:prstGeom prst="rect">
                <a:avLst/>
              </a:prstGeom>
              <a:blipFill>
                <a:blip r:embed="rId3"/>
                <a:stretch>
                  <a:fillRect l="-101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5962602" y="641807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30</a:t>
            </a:fld>
            <a:endParaRPr lang="en-US"/>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9098361" y="903478"/>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021145" y="2166164"/>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7011811" y="4075678"/>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88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8004350"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293514"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83477"/>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31</a:t>
            </a:fld>
            <a:endParaRPr lang="en-US"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393"/>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71039" y="1364316"/>
                <a:ext cx="6836482" cy="53076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914400" lvl="1" indent="-45720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1039" y="1364316"/>
                <a:ext cx="6836482" cy="5307618"/>
              </a:xfrm>
              <a:prstGeom prst="rect">
                <a:avLst/>
              </a:prstGeom>
              <a:blipFill>
                <a:blip r:embed="rId3"/>
                <a:stretch>
                  <a:fillRect l="-1484" t="-477" r="-37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32</a:t>
            </a:fld>
            <a:endParaRPr lang="en-US"/>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429122"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932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87864"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7221748"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089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33</a:t>
            </a:fld>
            <a:endParaRPr lang="en-US"/>
          </a:p>
        </p:txBody>
      </p:sp>
      <p:grpSp>
        <p:nvGrpSpPr>
          <p:cNvPr id="6" name="Group 5">
            <a:extLst>
              <a:ext uri="{FF2B5EF4-FFF2-40B4-BE49-F238E27FC236}">
                <a16:creationId xmlns:a16="http://schemas.microsoft.com/office/drawing/2014/main" id="{A6A8FE94-337C-9B45-966E-DBA8C01CC5A6}"/>
              </a:ext>
            </a:extLst>
          </p:cNvPr>
          <p:cNvGrpSpPr/>
          <p:nvPr/>
        </p:nvGrpSpPr>
        <p:grpSpPr>
          <a:xfrm>
            <a:off x="7224292" y="4630618"/>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34</a:t>
            </a:fld>
            <a:endParaRPr lang="en-US"/>
          </a:p>
        </p:txBody>
      </p:sp>
    </p:spTree>
    <p:extLst>
      <p:ext uri="{BB962C8B-B14F-4D97-AF65-F5344CB8AC3E}">
        <p14:creationId xmlns:p14="http://schemas.microsoft.com/office/powerpoint/2010/main" val="323515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095407"/>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095407"/>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35</a:t>
            </a:fld>
            <a:endParaRPr lang="en-US"/>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62196"/>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158166"/>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36</a:t>
            </a:fld>
            <a:endParaRPr lang="en-US"/>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832470"/>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832470"/>
                <a:ext cx="5515120" cy="5348557"/>
              </a:xfrm>
              <a:prstGeom prst="rect">
                <a:avLst/>
              </a:prstGeom>
              <a:blipFill>
                <a:blip r:embed="rId5"/>
                <a:stretch>
                  <a:fillRect l="-1609" t="-474" b="-11374"/>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17076"/>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37</a:t>
            </a:fld>
            <a:endParaRPr lang="en-US"/>
          </a:p>
        </p:txBody>
      </p:sp>
      <p:grpSp>
        <p:nvGrpSpPr>
          <p:cNvPr id="3" name="Group 2">
            <a:extLst>
              <a:ext uri="{FF2B5EF4-FFF2-40B4-BE49-F238E27FC236}">
                <a16:creationId xmlns:a16="http://schemas.microsoft.com/office/drawing/2014/main" id="{A46DB1E0-6FEA-5240-8946-A2CC6AC4574D}"/>
              </a:ext>
            </a:extLst>
          </p:cNvPr>
          <p:cNvGrpSpPr/>
          <p:nvPr/>
        </p:nvGrpSpPr>
        <p:grpSpPr>
          <a:xfrm>
            <a:off x="9534754" y="1223460"/>
            <a:ext cx="2343453" cy="1338186"/>
            <a:chOff x="1726030" y="1999315"/>
            <a:chExt cx="2343453" cy="133818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60321"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876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705143" y="32460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47552"/>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47113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10Vpp.</a:t>
                </a: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471137"/>
                <a:ext cx="8042065" cy="4500162"/>
              </a:xfrm>
              <a:prstGeom prst="rect">
                <a:avLst/>
              </a:prstGeom>
              <a:blipFill>
                <a:blip r:embed="rId3"/>
                <a:stretch>
                  <a:fillRect l="-1262" t="-562" r="-946"/>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8423916" y="1471137"/>
            <a:ext cx="3584013" cy="1347964"/>
            <a:chOff x="3947935" y="2315543"/>
            <a:chExt cx="3584013" cy="1347964"/>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61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171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38</a:t>
            </a:fld>
            <a:endParaRPr lang="en-US"/>
          </a:p>
        </p:txBody>
      </p:sp>
    </p:spTree>
    <p:extLst>
      <p:ext uri="{BB962C8B-B14F-4D97-AF65-F5344CB8AC3E}">
        <p14:creationId xmlns:p14="http://schemas.microsoft.com/office/powerpoint/2010/main" val="52086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42603" y="54299"/>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810005" y="873459"/>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39</a:t>
            </a:fld>
            <a:endParaRPr lang="en-US"/>
          </a:p>
        </p:txBody>
      </p:sp>
      <p:grpSp>
        <p:nvGrpSpPr>
          <p:cNvPr id="7" name="Group 6">
            <a:extLst>
              <a:ext uri="{FF2B5EF4-FFF2-40B4-BE49-F238E27FC236}">
                <a16:creationId xmlns:a16="http://schemas.microsoft.com/office/drawing/2014/main" id="{376711C0-57F4-9F4E-A6B1-5FE5BD1645B4}"/>
              </a:ext>
            </a:extLst>
          </p:cNvPr>
          <p:cNvGrpSpPr/>
          <p:nvPr/>
        </p:nvGrpSpPr>
        <p:grpSpPr>
          <a:xfrm>
            <a:off x="8415984" y="2497966"/>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767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85346"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9333310" y="408685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33915"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7" y="1525964"/>
                <a:ext cx="815607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7" y="1525964"/>
                <a:ext cx="8156072" cy="4704423"/>
              </a:xfrm>
              <a:blipFill>
                <a:blip r:embed="rId2"/>
                <a:stretch>
                  <a:fillRect l="-62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64612"/>
                <a:ext cx="10682354" cy="4586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64612"/>
                <a:ext cx="10682354" cy="4586815"/>
              </a:xfrm>
              <a:prstGeom prst="rect">
                <a:avLst/>
              </a:prstGeom>
              <a:blipFill>
                <a:blip r:embed="rId3"/>
                <a:stretch>
                  <a:fillRect l="-831" t="-1381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40</a:t>
            </a:fld>
            <a:endParaRPr lang="en-US"/>
          </a:p>
        </p:txBody>
      </p:sp>
    </p:spTree>
    <p:extLst>
      <p:ext uri="{BB962C8B-B14F-4D97-AF65-F5344CB8AC3E}">
        <p14:creationId xmlns:p14="http://schemas.microsoft.com/office/powerpoint/2010/main" val="38654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955964"/>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955964"/>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41</a:t>
            </a:fld>
            <a:endParaRPr lang="en-US"/>
          </a:p>
        </p:txBody>
      </p:sp>
      <p:grpSp>
        <p:nvGrpSpPr>
          <p:cNvPr id="3" name="Group 2">
            <a:extLst>
              <a:ext uri="{FF2B5EF4-FFF2-40B4-BE49-F238E27FC236}">
                <a16:creationId xmlns:a16="http://schemas.microsoft.com/office/drawing/2014/main" id="{1E4E2A95-C091-0F4D-9871-008DE2C691DD}"/>
              </a:ext>
            </a:extLst>
          </p:cNvPr>
          <p:cNvGrpSpPr/>
          <p:nvPr/>
        </p:nvGrpSpPr>
        <p:grpSpPr>
          <a:xfrm>
            <a:off x="11079685" y="3822744"/>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8483431" y="5114100"/>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584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23285" y="1316313"/>
                <a:ext cx="11029138" cy="47905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23285" y="1316313"/>
                <a:ext cx="11029138" cy="4790526"/>
              </a:xfrm>
              <a:prstGeom prst="rect">
                <a:avLst/>
              </a:prstGeom>
              <a:blipFill>
                <a:blip r:embed="rId3"/>
                <a:stretch>
                  <a:fillRect l="-80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42</a:t>
            </a:fld>
            <a:endParaRPr lang="en-US"/>
          </a:p>
        </p:txBody>
      </p:sp>
    </p:spTree>
    <p:extLst>
      <p:ext uri="{BB962C8B-B14F-4D97-AF65-F5344CB8AC3E}">
        <p14:creationId xmlns:p14="http://schemas.microsoft.com/office/powerpoint/2010/main" val="217606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43</a:t>
            </a:fld>
            <a:endParaRPr lang="en-US"/>
          </a:p>
        </p:txBody>
      </p:sp>
      <p:grpSp>
        <p:nvGrpSpPr>
          <p:cNvPr id="3" name="Group 2">
            <a:extLst>
              <a:ext uri="{FF2B5EF4-FFF2-40B4-BE49-F238E27FC236}">
                <a16:creationId xmlns:a16="http://schemas.microsoft.com/office/drawing/2014/main" id="{5C2D22DB-2348-3A4E-86E3-437DFE54134F}"/>
              </a:ext>
            </a:extLst>
          </p:cNvPr>
          <p:cNvGrpSpPr/>
          <p:nvPr/>
        </p:nvGrpSpPr>
        <p:grpSpPr>
          <a:xfrm>
            <a:off x="11214215" y="3781487"/>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11276408" y="217711"/>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8539556" y="1397115"/>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564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844727" y="489122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4962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01882" y="1314705"/>
                <a:ext cx="8286471" cy="5465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endParaRPr lang="en-US" dirty="0">
                  <a:solidFill>
                    <a:srgbClr val="000000"/>
                  </a:solidFill>
                  <a:latin typeface="Cambria Math" panose="02040503050406030204" pitchFamily="18" charset="0"/>
                  <a:ea typeface="Cambria Math" panose="02040503050406030204" pitchFamily="18" charset="0"/>
                  <a:sym typeface="Calibri"/>
                </a:endParaRP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endParaRPr lang="en-US" b="0" dirty="0">
                  <a:solidFill>
                    <a:srgbClr val="000000"/>
                  </a:solidFill>
                  <a:ea typeface="Cambria Math" panose="02040503050406030204" pitchFamily="18" charset="0"/>
                  <a:sym typeface="Calibri"/>
                </a:endParaRP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endParaRPr lang="en-US" dirty="0">
                  <a:solidFill>
                    <a:srgbClr val="000000"/>
                  </a:solidFill>
                  <a:sym typeface="Calibri"/>
                </a:endParaRP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endParaRPr lang="en-US"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882" y="1314705"/>
                <a:ext cx="8286471" cy="5465740"/>
              </a:xfrm>
              <a:prstGeom prst="rect">
                <a:avLst/>
              </a:prstGeom>
              <a:blipFill>
                <a:blip r:embed="rId3"/>
                <a:stretch>
                  <a:fillRect l="-1070" t="-46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44</a:t>
            </a:fld>
            <a:endParaRPr lang="en-US"/>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405495785"/>
              </p:ext>
            </p:extLst>
          </p:nvPr>
        </p:nvGraphicFramePr>
        <p:xfrm>
          <a:off x="8298870" y="2959031"/>
          <a:ext cx="3792684" cy="3358488"/>
        </p:xfrm>
        <a:graphic>
          <a:graphicData uri="http://schemas.openxmlformats.org/drawingml/2006/table">
            <a:tbl>
              <a:tblPr firstRow="1" bandRow="1">
                <a:tableStyleId>{5C22544A-7EE6-4342-B048-85BDC9FD1C3A}</a:tableStyleId>
              </a:tblPr>
              <a:tblGrid>
                <a:gridCol w="1464405">
                  <a:extLst>
                    <a:ext uri="{9D8B030D-6E8A-4147-A177-3AD203B41FA5}">
                      <a16:colId xmlns:a16="http://schemas.microsoft.com/office/drawing/2014/main" val="3400466308"/>
                    </a:ext>
                  </a:extLst>
                </a:gridCol>
                <a:gridCol w="818084">
                  <a:extLst>
                    <a:ext uri="{9D8B030D-6E8A-4147-A177-3AD203B41FA5}">
                      <a16:colId xmlns:a16="http://schemas.microsoft.com/office/drawing/2014/main" val="1604896889"/>
                    </a:ext>
                  </a:extLst>
                </a:gridCol>
                <a:gridCol w="1510195">
                  <a:extLst>
                    <a:ext uri="{9D8B030D-6E8A-4147-A177-3AD203B41FA5}">
                      <a16:colId xmlns:a16="http://schemas.microsoft.com/office/drawing/2014/main" val="3052369017"/>
                    </a:ext>
                  </a:extLst>
                </a:gridCol>
              </a:tblGrid>
              <a:tr h="366708">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6708">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366708">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6708">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6708">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6708">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6708">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366708">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45</a:t>
            </a:fld>
            <a:endParaRPr lang="en-US"/>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574580" y="329409"/>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9822741" y="3999373"/>
            <a:ext cx="2504342" cy="2630686"/>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xmlns:a14="http://schemas.microsoft.com/office/drawing/2010/main">
        <mc:Choice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xmlns="">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4017733786"/>
                  </p:ext>
                </p:extLst>
              </p:nvPr>
            </p:nvGraphicFramePr>
            <p:xfrm>
              <a:off x="3834668" y="4057228"/>
              <a:ext cx="5168708" cy="2062480"/>
            </p:xfrm>
            <a:graphic>
              <a:graphicData uri="http://schemas.openxmlformats.org/drawingml/2006/table">
                <a:tbl>
                  <a:tblPr firstRow="1" bandRow="1">
                    <a:tableStyleId>{5C22544A-7EE6-4342-B048-85BDC9FD1C3A}</a:tableStyleId>
                  </a:tblPr>
                  <a:tblGrid>
                    <a:gridCol w="1033743">
                      <a:extLst>
                        <a:ext uri="{9D8B030D-6E8A-4147-A177-3AD203B41FA5}">
                          <a16:colId xmlns:a16="http://schemas.microsoft.com/office/drawing/2014/main" val="3270297207"/>
                        </a:ext>
                      </a:extLst>
                    </a:gridCol>
                    <a:gridCol w="649939">
                      <a:extLst>
                        <a:ext uri="{9D8B030D-6E8A-4147-A177-3AD203B41FA5}">
                          <a16:colId xmlns:a16="http://schemas.microsoft.com/office/drawing/2014/main" val="2201865162"/>
                        </a:ext>
                      </a:extLst>
                    </a:gridCol>
                    <a:gridCol w="597283">
                      <a:extLst>
                        <a:ext uri="{9D8B030D-6E8A-4147-A177-3AD203B41FA5}">
                          <a16:colId xmlns:a16="http://schemas.microsoft.com/office/drawing/2014/main" val="4101733889"/>
                        </a:ext>
                      </a:extLst>
                    </a:gridCol>
                    <a:gridCol w="1470500">
                      <a:extLst>
                        <a:ext uri="{9D8B030D-6E8A-4147-A177-3AD203B41FA5}">
                          <a16:colId xmlns:a16="http://schemas.microsoft.com/office/drawing/2014/main" val="801850443"/>
                        </a:ext>
                      </a:extLst>
                    </a:gridCol>
                    <a:gridCol w="1417243">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endParaRPr lang="en-US" sz="1600" dirty="0"/>
                        </a:p>
                      </a:txBody>
                      <a:tcPr/>
                    </a:tc>
                    <a:tc>
                      <a:txBody>
                        <a:bodyPr/>
                        <a:lstStyle/>
                        <a:p>
                          <a:endParaRPr lang="en-US"/>
                        </a:p>
                      </a:txBody>
                      <a:tcPr>
                        <a:blipFill>
                          <a:blip r:embed="rId6"/>
                          <a:stretch>
                            <a:fillRect l="-160784" t="-103333" r="-545098" b="-356667"/>
                          </a:stretch>
                        </a:blipFill>
                      </a:tcPr>
                    </a:tc>
                    <a:tc>
                      <a:txBody>
                        <a:bodyPr/>
                        <a:lstStyle/>
                        <a:p>
                          <a:endParaRPr lang="en-US"/>
                        </a:p>
                      </a:txBody>
                      <a:tcPr>
                        <a:blipFill>
                          <a:blip r:embed="rId6"/>
                          <a:stretch>
                            <a:fillRect l="-282979" t="-103333" r="-491489" b="-356667"/>
                          </a:stretch>
                        </a:blipFill>
                      </a:tcPr>
                    </a:tc>
                    <a:tc>
                      <a:txBody>
                        <a:bodyPr/>
                        <a:lstStyle/>
                        <a:p>
                          <a:endParaRPr lang="en-US"/>
                        </a:p>
                      </a:txBody>
                      <a:tcPr>
                        <a:blipFill>
                          <a:blip r:embed="rId6"/>
                          <a:stretch>
                            <a:fillRect l="-155172" t="-103333" r="-99138" b="-356667"/>
                          </a:stretch>
                        </a:blipFill>
                      </a:tcPr>
                    </a:tc>
                    <a:tc>
                      <a:txBody>
                        <a:bodyPr/>
                        <a:lstStyle/>
                        <a:p>
                          <a:endParaRPr lang="en-US"/>
                        </a:p>
                      </a:txBody>
                      <a:tcPr>
                        <a:blipFill>
                          <a:blip r:embed="rId6"/>
                          <a:stretch>
                            <a:fillRect l="-264286" t="-103333" r="-2679" b="-356667"/>
                          </a:stretch>
                        </a:blipFill>
                      </a:tcPr>
                    </a:tc>
                    <a:extLst>
                      <a:ext uri="{0D108BD9-81ED-4DB2-BD59-A6C34878D82A}">
                        <a16:rowId xmlns:a16="http://schemas.microsoft.com/office/drawing/2014/main" val="2708477968"/>
                      </a:ext>
                    </a:extLst>
                  </a:tr>
                  <a:tr h="370840">
                    <a:tc>
                      <a:txBody>
                        <a:bodyPr/>
                        <a:lstStyle/>
                        <a:p>
                          <a:pPr algn="r"/>
                          <a:endParaRPr lang="en-US" sz="1600" dirty="0"/>
                        </a:p>
                      </a:txBody>
                      <a:tcPr/>
                    </a:tc>
                    <a:tc>
                      <a:txBody>
                        <a:bodyPr/>
                        <a:lstStyle/>
                        <a:p>
                          <a:endParaRPr lang="en-US"/>
                        </a:p>
                      </a:txBody>
                      <a:tcPr>
                        <a:blipFill>
                          <a:blip r:embed="rId6"/>
                          <a:stretch>
                            <a:fillRect l="-160784" t="-210345" r="-545098" b="-268966"/>
                          </a:stretch>
                        </a:blipFill>
                      </a:tcPr>
                    </a:tc>
                    <a:tc>
                      <a:txBody>
                        <a:bodyPr/>
                        <a:lstStyle/>
                        <a:p>
                          <a:endParaRPr lang="en-US"/>
                        </a:p>
                      </a:txBody>
                      <a:tcPr>
                        <a:blipFill>
                          <a:blip r:embed="rId6"/>
                          <a:stretch>
                            <a:fillRect l="-282979" t="-210345" r="-491489" b="-268966"/>
                          </a:stretch>
                        </a:blipFill>
                      </a:tcPr>
                    </a:tc>
                    <a:tc>
                      <a:txBody>
                        <a:bodyPr/>
                        <a:lstStyle/>
                        <a:p>
                          <a:endParaRPr lang="en-US"/>
                        </a:p>
                      </a:txBody>
                      <a:tcPr>
                        <a:blipFill>
                          <a:blip r:embed="rId6"/>
                          <a:stretch>
                            <a:fillRect l="-155172" t="-210345" r="-99138" b="-268966"/>
                          </a:stretch>
                        </a:blipFill>
                      </a:tcPr>
                    </a:tc>
                    <a:tc>
                      <a:txBody>
                        <a:bodyPr/>
                        <a:lstStyle/>
                        <a:p>
                          <a:endParaRPr lang="en-US"/>
                        </a:p>
                      </a:txBody>
                      <a:tcPr>
                        <a:blipFill>
                          <a:blip r:embed="rId6"/>
                          <a:stretch>
                            <a:fillRect l="-264286" t="-210345" r="-2679" b="-268966"/>
                          </a:stretch>
                        </a:blipFill>
                      </a:tcPr>
                    </a:tc>
                    <a:extLst>
                      <a:ext uri="{0D108BD9-81ED-4DB2-BD59-A6C34878D82A}">
                        <a16:rowId xmlns:a16="http://schemas.microsoft.com/office/drawing/2014/main" val="236839687"/>
                      </a:ext>
                    </a:extLst>
                  </a:tr>
                  <a:tr h="579120">
                    <a:tc>
                      <a:txBody>
                        <a:bodyPr/>
                        <a:lstStyle/>
                        <a:p>
                          <a:pPr algn="r"/>
                          <a:endParaRPr lang="en-US" sz="1600" dirty="0"/>
                        </a:p>
                      </a:txBody>
                      <a:tcPr/>
                    </a:tc>
                    <a:tc>
                      <a:txBody>
                        <a:bodyPr/>
                        <a:lstStyle/>
                        <a:p>
                          <a:endParaRPr lang="en-US"/>
                        </a:p>
                      </a:txBody>
                      <a:tcPr>
                        <a:blipFill>
                          <a:blip r:embed="rId6"/>
                          <a:stretch>
                            <a:fillRect l="-160784" t="-195652" r="-545098" b="-69565"/>
                          </a:stretch>
                        </a:blipFill>
                      </a:tcPr>
                    </a:tc>
                    <a:tc>
                      <a:txBody>
                        <a:bodyPr/>
                        <a:lstStyle/>
                        <a:p>
                          <a:endParaRPr lang="en-US"/>
                        </a:p>
                      </a:txBody>
                      <a:tcPr>
                        <a:blipFill>
                          <a:blip r:embed="rId6"/>
                          <a:stretch>
                            <a:fillRect l="-282979" t="-195652" r="-491489" b="-69565"/>
                          </a:stretch>
                        </a:blipFill>
                      </a:tcPr>
                    </a:tc>
                    <a:tc>
                      <a:txBody>
                        <a:bodyPr/>
                        <a:lstStyle/>
                        <a:p>
                          <a:endParaRPr lang="en-US"/>
                        </a:p>
                      </a:txBody>
                      <a:tcPr>
                        <a:blipFill>
                          <a:blip r:embed="rId6"/>
                          <a:stretch>
                            <a:fillRect l="-155172" t="-195652" r="-99138" b="-69565"/>
                          </a:stretch>
                        </a:blipFill>
                      </a:tcPr>
                    </a:tc>
                    <a:tc>
                      <a:txBody>
                        <a:bodyPr/>
                        <a:lstStyle/>
                        <a:p>
                          <a:endParaRPr lang="en-US"/>
                        </a:p>
                      </a:txBody>
                      <a:tcPr>
                        <a:blipFill>
                          <a:blip r:embed="rId6"/>
                          <a:stretch>
                            <a:fillRect l="-264286" t="-195652" r="-2679" b="-69565"/>
                          </a:stretch>
                        </a:blipFill>
                      </a:tcPr>
                    </a:tc>
                    <a:extLst>
                      <a:ext uri="{0D108BD9-81ED-4DB2-BD59-A6C34878D82A}">
                        <a16:rowId xmlns:a16="http://schemas.microsoft.com/office/drawing/2014/main" val="954475566"/>
                      </a:ext>
                    </a:extLst>
                  </a:tr>
                  <a:tr h="370840">
                    <a:tc>
                      <a:txBody>
                        <a:bodyPr/>
                        <a:lstStyle/>
                        <a:p>
                          <a:pPr algn="r"/>
                          <a:endParaRPr lang="en-US" sz="1600" dirty="0"/>
                        </a:p>
                      </a:txBody>
                      <a:tcPr/>
                    </a:tc>
                    <a:tc>
                      <a:txBody>
                        <a:bodyPr/>
                        <a:lstStyle/>
                        <a:p>
                          <a:endParaRPr lang="en-US"/>
                        </a:p>
                      </a:txBody>
                      <a:tcPr>
                        <a:blipFill>
                          <a:blip r:embed="rId6"/>
                          <a:stretch>
                            <a:fillRect l="-160784" t="-468966" r="-545098" b="-10345"/>
                          </a:stretch>
                        </a:blipFill>
                      </a:tcPr>
                    </a:tc>
                    <a:tc>
                      <a:txBody>
                        <a:bodyPr/>
                        <a:lstStyle/>
                        <a:p>
                          <a:endParaRPr lang="en-US"/>
                        </a:p>
                      </a:txBody>
                      <a:tcPr>
                        <a:blipFill>
                          <a:blip r:embed="rId6"/>
                          <a:stretch>
                            <a:fillRect l="-282979" t="-468966" r="-491489"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967362" y="2100031"/>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6813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1490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46</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340614"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336687"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47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35263"/>
            <a:ext cx="3615760" cy="1921065"/>
            <a:chOff x="8321907" y="4335263"/>
            <a:chExt cx="3615760" cy="1921065"/>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406686" y="4974167"/>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7570" y="1383961"/>
                <a:ext cx="8547876" cy="5274173"/>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marL="457200" lvl="1" indent="0">
                  <a:buNone/>
                </a:pPr>
                <a:endParaRPr lang="en-US" sz="2000" dirty="0">
                  <a:ea typeface="Arial" charset="0"/>
                  <a:cs typeface="Arial" charset="0"/>
                </a:endParaRP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7570" y="1383961"/>
                <a:ext cx="8547876" cy="5274173"/>
              </a:xfrm>
              <a:blipFill>
                <a:blip r:embed="rId3"/>
                <a:stretch>
                  <a:fillRect l="-742" t="-1199" r="-13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grpSp>
        <p:nvGrpSpPr>
          <p:cNvPr id="13" name="Group 12">
            <a:extLst>
              <a:ext uri="{FF2B5EF4-FFF2-40B4-BE49-F238E27FC236}">
                <a16:creationId xmlns:a16="http://schemas.microsoft.com/office/drawing/2014/main" id="{7DE13198-3152-5F40-BB61-5F25BE900A4E}"/>
              </a:ext>
            </a:extLst>
          </p:cNvPr>
          <p:cNvGrpSpPr/>
          <p:nvPr/>
        </p:nvGrpSpPr>
        <p:grpSpPr>
          <a:xfrm>
            <a:off x="207692" y="1930729"/>
            <a:ext cx="2906322" cy="3174009"/>
            <a:chOff x="390571" y="1930729"/>
            <a:chExt cx="2906322"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831155"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080238"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818445"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908721"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423955"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722999"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393968"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422658"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678253"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838613"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918346" y="4719738"/>
              <a:ext cx="2300825"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927971"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390571"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953417"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398073"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530180"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31590"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3181451"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535530"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2110312"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933023"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879406" y="374129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29133"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29133" y="1522615"/>
                <a:ext cx="8332487" cy="5035683"/>
              </a:xfrm>
              <a:blipFill>
                <a:blip r:embed="rId3"/>
                <a:stretch>
                  <a:fillRect l="-609"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49</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173138" y="204712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73888"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51645" y="1481592"/>
                <a:ext cx="6394134" cy="4552011"/>
              </a:xfrm>
            </p:spPr>
            <p:txBody>
              <a:bodyPr>
                <a:normAutofit/>
              </a:bodyPr>
              <a:lstStyle/>
              <a:p>
                <a:pPr marL="342900" indent="-342900">
                  <a:spcBef>
                    <a:spcPts val="400"/>
                  </a:spcBef>
                </a:pPr>
                <a:r>
                  <a:rPr lang="en-US" sz="2000" dirty="0">
                    <a:ea typeface="Arial" charset="0"/>
                    <a:cs typeface="Arial" charset="0"/>
                  </a:rPr>
                  <a:t>Diodes</a:t>
                </a:r>
              </a:p>
              <a:p>
                <a:pPr marL="800100" lvl="1" indent="-342900">
                  <a:spcBef>
                    <a:spcPts val="400"/>
                  </a:spcBef>
                </a:pPr>
                <a:r>
                  <a:rPr lang="en-US" sz="2000" dirty="0">
                    <a:ea typeface="Arial" charset="0"/>
                    <a:cs typeface="Arial" charset="0"/>
                  </a:rPr>
                  <a:t>Devices that allow current to flow only in one direction  </a:t>
                </a:r>
              </a:p>
              <a:p>
                <a:pPr marL="800100" lvl="1" indent="-342900">
                  <a:spcBef>
                    <a:spcPts val="400"/>
                  </a:spcBef>
                </a:pPr>
                <a:r>
                  <a:rPr lang="en-US" sz="2000" dirty="0">
                    <a:ea typeface="Arial" charset="0"/>
                    <a:cs typeface="Arial" charset="0"/>
                  </a:rPr>
                  <a:t>Silicon diodes, for example have, essentially infinite resistance if V</a:t>
                </a:r>
                <a:r>
                  <a:rPr lang="en-US" sz="2000" baseline="-25000" dirty="0">
                    <a:ea typeface="Arial" charset="0"/>
                    <a:cs typeface="Arial" charset="0"/>
                  </a:rPr>
                  <a:t>ac</a:t>
                </a:r>
                <a:r>
                  <a:rPr lang="en-US" sz="2000" dirty="0">
                    <a:ea typeface="Arial" charset="0"/>
                    <a:cs typeface="Arial" charset="0"/>
                  </a:rPr>
                  <a:t>&lt;0, that is if the cathode is at a higher potential than the anode and very low resistance if V</a:t>
                </a:r>
                <a:r>
                  <a:rPr lang="en-US" sz="2000" baseline="-25000" dirty="0">
                    <a:ea typeface="Arial" charset="0"/>
                    <a:cs typeface="Arial" charset="0"/>
                  </a:rPr>
                  <a:t>ac</a:t>
                </a:r>
                <a:r>
                  <a:rPr lang="en-US" sz="2000" dirty="0">
                    <a:ea typeface="Arial" charset="0"/>
                    <a:cs typeface="Arial" charset="0"/>
                  </a:rPr>
                  <a:t>&gt; .7V.</a:t>
                </a:r>
              </a:p>
              <a:p>
                <a:pPr marL="800100" lvl="1" indent="-342900">
                  <a:spcBef>
                    <a:spcPts val="400"/>
                  </a:spcBef>
                </a:pPr>
                <a:r>
                  <a:rPr lang="en-US" sz="2000" dirty="0">
                    <a:ea typeface="Arial" charset="0"/>
                    <a:cs typeface="Arial" charset="0"/>
                  </a:rPr>
                  <a:t>The cathode is usually labelled with a band</a:t>
                </a:r>
                <a:endParaRPr lang="en-US" sz="2000" dirty="0"/>
              </a:p>
              <a:p>
                <a:pPr>
                  <a:spcBef>
                    <a:spcPts val="400"/>
                  </a:spcBef>
                </a:pPr>
                <a:r>
                  <a:rPr lang="en-US" sz="2000" dirty="0"/>
                  <a:t>Transformers</a:t>
                </a:r>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51645" y="1481592"/>
                <a:ext cx="6394134" cy="4552011"/>
              </a:xfrm>
              <a:blipFill>
                <a:blip r:embed="rId2"/>
                <a:stretch>
                  <a:fillRect l="-792" t="-166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7870623" y="1936892"/>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81073"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7649334" y="4665769"/>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90791"/>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5355" y="1617992"/>
                <a:ext cx="8361472" cy="3888357"/>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20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5355" y="1617992"/>
                <a:ext cx="8361472" cy="3888357"/>
              </a:xfrm>
              <a:blipFill>
                <a:blip r:embed="rId3"/>
                <a:stretch>
                  <a:fillRect l="-607" t="-1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50</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179204" y="5503663"/>
            <a:ext cx="2826415" cy="307777"/>
          </a:xfrm>
          <a:prstGeom prst="rect">
            <a:avLst/>
          </a:prstGeom>
          <a:noFill/>
        </p:spPr>
        <p:txBody>
          <a:bodyPr wrap="none" rtlCol="0">
            <a:spAutoFit/>
          </a:bodyPr>
          <a:lstStyle/>
          <a:p>
            <a:r>
              <a:rPr lang="en-US" sz="1400" dirty="0"/>
              <a:t>Credit: Ward, Hands on Radio.</a:t>
            </a:r>
          </a:p>
        </p:txBody>
      </p:sp>
      <p:grpSp>
        <p:nvGrpSpPr>
          <p:cNvPr id="59" name="Group 58">
            <a:extLst>
              <a:ext uri="{FF2B5EF4-FFF2-40B4-BE49-F238E27FC236}">
                <a16:creationId xmlns:a16="http://schemas.microsoft.com/office/drawing/2014/main" id="{51DE2D9C-C1B0-0E42-8F3E-4644D6FFF90A}"/>
              </a:ext>
            </a:extLst>
          </p:cNvPr>
          <p:cNvGrpSpPr/>
          <p:nvPr/>
        </p:nvGrpSpPr>
        <p:grpSpPr>
          <a:xfrm>
            <a:off x="75080" y="1995210"/>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68987"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15179"/>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4634"/>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96949"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4209" y="1615238"/>
                <a:ext cx="7454733" cy="4445243"/>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4209" y="1615238"/>
                <a:ext cx="7454733" cy="4445243"/>
              </a:xfrm>
              <a:blipFill>
                <a:blip r:embed="rId3"/>
                <a:stretch>
                  <a:fillRect l="-680" t="-1425"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2" name="Group 1">
            <a:extLst>
              <a:ext uri="{FF2B5EF4-FFF2-40B4-BE49-F238E27FC236}">
                <a16:creationId xmlns:a16="http://schemas.microsoft.com/office/drawing/2014/main" id="{E0E58652-1516-3C40-A9F3-07D784028D5F}"/>
              </a:ext>
            </a:extLst>
          </p:cNvPr>
          <p:cNvGrpSpPr/>
          <p:nvPr/>
        </p:nvGrpSpPr>
        <p:grpSpPr>
          <a:xfrm>
            <a:off x="75080" y="2317331"/>
            <a:ext cx="3617970" cy="3157954"/>
            <a:chOff x="75080" y="2317331"/>
            <a:chExt cx="3617970" cy="3157954"/>
          </a:xfrm>
        </p:grpSpPr>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32146"/>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75041"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54985"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spTree>
    <p:extLst>
      <p:ext uri="{BB962C8B-B14F-4D97-AF65-F5344CB8AC3E}">
        <p14:creationId xmlns:p14="http://schemas.microsoft.com/office/powerpoint/2010/main" val="311341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52</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233852"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48481" y="459204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0426" y="1554288"/>
                <a:ext cx="7940363" cy="3613063"/>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00426" y="1554288"/>
                <a:ext cx="7940363" cy="3613063"/>
              </a:xfrm>
              <a:blipFill>
                <a:blip r:embed="rId3"/>
                <a:stretch>
                  <a:fillRect l="-479" t="-17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53</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315421" y="1782430"/>
            <a:ext cx="3691395" cy="3214702"/>
            <a:chOff x="315421" y="1782430"/>
            <a:chExt cx="3691395" cy="3214702"/>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s</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2253374" y="1782430"/>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54003"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54</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2290071"/>
            <a:ext cx="3557971" cy="3391180"/>
            <a:chOff x="199492" y="2290071"/>
            <a:chExt cx="3557971" cy="3391180"/>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1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63385"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526996" y="2290071"/>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15302" y="41759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107001" y="484501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02278" y="1458384"/>
                <a:ext cx="11620004"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a:t>
                </a:r>
                <a:r>
                  <a:rPr lang="en-US" sz="1800">
                    <a:latin typeface="Calibri" panose="020F0502020204030204" pitchFamily="34" charset="0"/>
                    <a:ea typeface="Arial" charset="0"/>
                    <a:cs typeface="Calibri" panose="020F0502020204030204" pitchFamily="34" charset="0"/>
                  </a:rPr>
                  <a:t>. </a:t>
                </a:r>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 so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𝑜𝑢𝑡</m:t>
                        </m:r>
                      </m:sub>
                    </m:sSub>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a:t>
                </a:r>
              </a:p>
              <a:p>
                <a:pPr marL="342900" indent="-342900" algn="l">
                  <a:spcBef>
                    <a:spcPts val="400"/>
                  </a:spcBef>
                  <a:buFont typeface="Arial" panose="020B0604020202020204" pitchFamily="34" charset="0"/>
                  <a:buChar char="•"/>
                </a:pPr>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endParaRPr lang="en-US" sz="2000" dirty="0">
                  <a:latin typeface="Calibri" panose="020F0502020204030204" pitchFamily="34" charset="0"/>
                  <a:ea typeface="Arial" charset="0"/>
                  <a:cs typeface="Calibri" panose="020F0502020204030204" pitchFamily="34" charset="0"/>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02278" y="1458384"/>
                <a:ext cx="11620004" cy="4070025"/>
              </a:xfrm>
              <a:prstGeom prst="rect">
                <a:avLst/>
              </a:prstGeom>
              <a:blipFill>
                <a:blip r:embed="rId3"/>
                <a:stretch>
                  <a:fillRect l="-437" t="-1863"/>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40964528-D0F8-3043-9673-113B0B7A2B95}"/>
              </a:ext>
            </a:extLst>
          </p:cNvPr>
          <p:cNvGrpSpPr/>
          <p:nvPr/>
        </p:nvGrpSpPr>
        <p:grpSpPr>
          <a:xfrm>
            <a:off x="9462005" y="2311696"/>
            <a:ext cx="2115269" cy="2234608"/>
            <a:chOff x="6718805" y="2141236"/>
            <a:chExt cx="2115269" cy="2234608"/>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7398280" y="3310465"/>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7947097" y="268398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7953003" y="4096146"/>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7307585" y="3325114"/>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8065454" y="394959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8070790" y="334289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7851796" y="2589676"/>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7230588" y="3647994"/>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38692C4F-0324-5A46-B638-9DC130E67D4D}"/>
                </a:ext>
              </a:extLst>
            </p:cNvPr>
            <p:cNvGrpSpPr>
              <a:grpSpLocks noChangeAspect="1"/>
            </p:cNvGrpSpPr>
            <p:nvPr/>
          </p:nvGrpSpPr>
          <p:grpSpPr bwMode="auto">
            <a:xfrm>
              <a:off x="7836644" y="3322937"/>
              <a:ext cx="245263" cy="174811"/>
              <a:chOff x="1344" y="2016"/>
              <a:chExt cx="336" cy="240"/>
            </a:xfrm>
          </p:grpSpPr>
          <p:sp>
            <p:nvSpPr>
              <p:cNvPr id="35" name="Oval 14">
                <a:extLst>
                  <a:ext uri="{FF2B5EF4-FFF2-40B4-BE49-F238E27FC236}">
                    <a16:creationId xmlns:a16="http://schemas.microsoft.com/office/drawing/2014/main" id="{641A5F29-EB12-5A47-96DA-F21E6BAD68C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6718805" y="3647994"/>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8327480" y="3350882"/>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8311415" y="3470559"/>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6824879" y="374391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7521302" y="2842138"/>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30" name="TextBox 29">
              <a:extLst>
                <a:ext uri="{FF2B5EF4-FFF2-40B4-BE49-F238E27FC236}">
                  <a16:creationId xmlns:a16="http://schemas.microsoft.com/office/drawing/2014/main" id="{9A704D1A-5D15-C74E-96E2-4022F6503A5C}"/>
                </a:ext>
              </a:extLst>
            </p:cNvPr>
            <p:cNvSpPr txBox="1"/>
            <p:nvPr/>
          </p:nvSpPr>
          <p:spPr>
            <a:xfrm>
              <a:off x="7851796" y="214123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6910600" y="3712285"/>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71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drain (follower)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5108" y="1624897"/>
                <a:ext cx="8861031" cy="3888357"/>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1</m:t>
                        </m:r>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den>
                    </m:f>
                    <m:r>
                      <a:rPr lang="en-US" sz="1800" b="0" i="1" smtClean="0">
                        <a:latin typeface="Cambria Math" panose="02040503050406030204" pitchFamily="18" charset="0"/>
                        <a:ea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i="1">
                            <a:latin typeface="Cambria Math" panose="02040503050406030204" pitchFamily="18" charset="0"/>
                            <a:cs typeface="Arial" charset="0"/>
                          </a:rPr>
                          <m:t>1</m:t>
                        </m:r>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𝑔</m:t>
                            </m:r>
                          </m:e>
                          <m:sub>
                            <m:r>
                              <a:rPr lang="en-US" sz="1800" i="1">
                                <a:latin typeface="Cambria Math" panose="02040503050406030204" pitchFamily="18" charset="0"/>
                                <a:cs typeface="Arial" charset="0"/>
                              </a:rPr>
                              <m:t>𝑚</m:t>
                            </m:r>
                          </m:sub>
                        </m:sSub>
                      </m:den>
                    </m:f>
                  </m:oMath>
                </a14:m>
                <a:r>
                  <a:rPr lang="en-US" sz="1800" dirty="0">
                    <a:latin typeface="Arial" charset="0"/>
                    <a:cs typeface="Arial" charset="0"/>
                  </a:rPr>
                  <a:t> (if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r>
                      <a:rPr lang="en-US" sz="1800" b="0" i="1" smtClean="0">
                        <a:latin typeface="Cambria Math" panose="02040503050406030204" pitchFamily="18" charset="0"/>
                        <a:cs typeface="Arial" charset="0"/>
                      </a:rPr>
                      <m:t>≫1)</m:t>
                    </m:r>
                  </m:oMath>
                </a14:m>
                <a:endParaRPr lang="en-US" sz="1800" dirty="0">
                  <a:latin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5108" y="1624897"/>
                <a:ext cx="8861031" cy="3888357"/>
              </a:xfrm>
              <a:blipFill>
                <a:blip r:embed="rId3"/>
                <a:stretch>
                  <a:fillRect l="-430" t="-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6" name="Group 5">
            <a:extLst>
              <a:ext uri="{FF2B5EF4-FFF2-40B4-BE49-F238E27FC236}">
                <a16:creationId xmlns:a16="http://schemas.microsoft.com/office/drawing/2014/main" id="{55441D20-35EA-6943-B684-DD73EABDD5F5}"/>
              </a:ext>
            </a:extLst>
          </p:cNvPr>
          <p:cNvGrpSpPr/>
          <p:nvPr/>
        </p:nvGrpSpPr>
        <p:grpSpPr>
          <a:xfrm>
            <a:off x="9441594" y="2121839"/>
            <a:ext cx="2464244" cy="2945808"/>
            <a:chOff x="471817" y="1664639"/>
            <a:chExt cx="2464244" cy="2945808"/>
          </a:xfrm>
        </p:grpSpPr>
        <p:grpSp>
          <p:nvGrpSpPr>
            <p:cNvPr id="74" name="Group 912">
              <a:extLst>
                <a:ext uri="{FF2B5EF4-FFF2-40B4-BE49-F238E27FC236}">
                  <a16:creationId xmlns:a16="http://schemas.microsoft.com/office/drawing/2014/main" id="{E1AFE83F-C021-104C-9BB6-AD9ADF1B9DFF}"/>
                </a:ext>
              </a:extLst>
            </p:cNvPr>
            <p:cNvGrpSpPr>
              <a:grpSpLocks/>
            </p:cNvGrpSpPr>
            <p:nvPr/>
          </p:nvGrpSpPr>
          <p:grpSpPr bwMode="auto">
            <a:xfrm>
              <a:off x="1364652" y="2833868"/>
              <a:ext cx="613208" cy="826818"/>
              <a:chOff x="5562600" y="3124201"/>
              <a:chExt cx="304800" cy="455612"/>
            </a:xfrm>
          </p:grpSpPr>
          <p:cxnSp>
            <p:nvCxnSpPr>
              <p:cNvPr id="121" name="Straight Connector 120">
                <a:extLst>
                  <a:ext uri="{FF2B5EF4-FFF2-40B4-BE49-F238E27FC236}">
                    <a16:creationId xmlns:a16="http://schemas.microsoft.com/office/drawing/2014/main" id="{37D735B5-FD35-8D41-83FC-BC14C4E4C9CD}"/>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52079D-F6F4-CF4C-B76E-1D59A47F3C1F}"/>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A0301FF-9314-FD4D-A4E3-5FF4B788A2BF}"/>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B14C7E1-1F3D-5A42-811A-DF4BBA9B4CDB}"/>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CA8DD9A-436C-D84A-A91E-324FA95BE3F1}"/>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017ED85-8591-924E-BAB9-7A6E550A90BE}"/>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8FE91FA-F18A-AB4B-BE9C-D8826193FA15}"/>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FDC0E056-5F17-DE46-9BF5-4CCF1A214F71}"/>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 name="Freeform 12">
              <a:extLst>
                <a:ext uri="{FF2B5EF4-FFF2-40B4-BE49-F238E27FC236}">
                  <a16:creationId xmlns:a16="http://schemas.microsoft.com/office/drawing/2014/main" id="{3D11656B-1F08-8D4C-9AD1-48109ED4A33C}"/>
                </a:ext>
              </a:extLst>
            </p:cNvPr>
            <p:cNvSpPr>
              <a:spLocks noChangeAspect="1"/>
            </p:cNvSpPr>
            <p:nvPr/>
          </p:nvSpPr>
          <p:spPr bwMode="auto">
            <a:xfrm>
              <a:off x="1913469" y="220739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20">
              <a:extLst>
                <a:ext uri="{FF2B5EF4-FFF2-40B4-BE49-F238E27FC236}">
                  <a16:creationId xmlns:a16="http://schemas.microsoft.com/office/drawing/2014/main" id="{F790CB8B-063F-A249-B344-993F427641B8}"/>
                </a:ext>
              </a:extLst>
            </p:cNvPr>
            <p:cNvGrpSpPr>
              <a:grpSpLocks/>
            </p:cNvGrpSpPr>
            <p:nvPr/>
          </p:nvGrpSpPr>
          <p:grpSpPr bwMode="auto">
            <a:xfrm>
              <a:off x="1914787" y="4330749"/>
              <a:ext cx="140150" cy="279698"/>
              <a:chOff x="3280" y="3072"/>
              <a:chExt cx="96" cy="192"/>
            </a:xfrm>
          </p:grpSpPr>
          <p:sp>
            <p:nvSpPr>
              <p:cNvPr id="119" name="Line 17">
                <a:extLst>
                  <a:ext uri="{FF2B5EF4-FFF2-40B4-BE49-F238E27FC236}">
                    <a16:creationId xmlns:a16="http://schemas.microsoft.com/office/drawing/2014/main" id="{A97C0061-A208-0340-8716-D6AFBD2BFEB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1A2D7504-0E97-6549-A060-48E73A655C1D}"/>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9" name="TextBox 78">
              <a:extLst>
                <a:ext uri="{FF2B5EF4-FFF2-40B4-BE49-F238E27FC236}">
                  <a16:creationId xmlns:a16="http://schemas.microsoft.com/office/drawing/2014/main" id="{4E0C29C5-62C6-2647-9F1C-D862747F388F}"/>
                </a:ext>
              </a:extLst>
            </p:cNvPr>
            <p:cNvSpPr txBox="1"/>
            <p:nvPr/>
          </p:nvSpPr>
          <p:spPr>
            <a:xfrm>
              <a:off x="1273957" y="284851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0" name="TextBox 79">
              <a:extLst>
                <a:ext uri="{FF2B5EF4-FFF2-40B4-BE49-F238E27FC236}">
                  <a16:creationId xmlns:a16="http://schemas.microsoft.com/office/drawing/2014/main" id="{E205BF53-E3B6-EF40-AE21-5E0F40DEA048}"/>
                </a:ext>
              </a:extLst>
            </p:cNvPr>
            <p:cNvSpPr txBox="1"/>
            <p:nvPr/>
          </p:nvSpPr>
          <p:spPr>
            <a:xfrm>
              <a:off x="2031826" y="347299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81" name="TextBox 80">
              <a:extLst>
                <a:ext uri="{FF2B5EF4-FFF2-40B4-BE49-F238E27FC236}">
                  <a16:creationId xmlns:a16="http://schemas.microsoft.com/office/drawing/2014/main" id="{C833F6E4-1569-0046-AED3-4A49994431F0}"/>
                </a:ext>
              </a:extLst>
            </p:cNvPr>
            <p:cNvSpPr txBox="1"/>
            <p:nvPr/>
          </p:nvSpPr>
          <p:spPr>
            <a:xfrm>
              <a:off x="2037162" y="2866296"/>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82" name="Group 13">
              <a:extLst>
                <a:ext uri="{FF2B5EF4-FFF2-40B4-BE49-F238E27FC236}">
                  <a16:creationId xmlns:a16="http://schemas.microsoft.com/office/drawing/2014/main" id="{F0A4AC34-CD64-8A4B-9843-81B3D5BFA789}"/>
                </a:ext>
              </a:extLst>
            </p:cNvPr>
            <p:cNvGrpSpPr>
              <a:grpSpLocks noChangeAspect="1"/>
            </p:cNvGrpSpPr>
            <p:nvPr/>
          </p:nvGrpSpPr>
          <p:grpSpPr bwMode="auto">
            <a:xfrm>
              <a:off x="1818168" y="2113079"/>
              <a:ext cx="245263" cy="174811"/>
              <a:chOff x="1344" y="2016"/>
              <a:chExt cx="336" cy="240"/>
            </a:xfrm>
          </p:grpSpPr>
          <p:sp>
            <p:nvSpPr>
              <p:cNvPr id="117" name="Oval 14">
                <a:extLst>
                  <a:ext uri="{FF2B5EF4-FFF2-40B4-BE49-F238E27FC236}">
                    <a16:creationId xmlns:a16="http://schemas.microsoft.com/office/drawing/2014/main" id="{CC9DDA1E-D2EB-6E46-AE40-29BFA9AE5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4A3189C0-BF4B-354D-BCE5-D7B1599A9CA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3" name="Freeform 12">
              <a:extLst>
                <a:ext uri="{FF2B5EF4-FFF2-40B4-BE49-F238E27FC236}">
                  <a16:creationId xmlns:a16="http://schemas.microsoft.com/office/drawing/2014/main" id="{933F8792-6AEF-FB4E-8AA5-1F8B3E59FCB6}"/>
                </a:ext>
              </a:extLst>
            </p:cNvPr>
            <p:cNvSpPr>
              <a:spLocks noChangeAspect="1"/>
            </p:cNvSpPr>
            <p:nvPr/>
          </p:nvSpPr>
          <p:spPr bwMode="auto">
            <a:xfrm>
              <a:off x="1907476" y="365123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210">
              <a:extLst>
                <a:ext uri="{FF2B5EF4-FFF2-40B4-BE49-F238E27FC236}">
                  <a16:creationId xmlns:a16="http://schemas.microsoft.com/office/drawing/2014/main" id="{FD38E326-6AC0-224E-9625-A8AC02256B83}"/>
                </a:ext>
              </a:extLst>
            </p:cNvPr>
            <p:cNvGrpSpPr>
              <a:grpSpLocks/>
            </p:cNvGrpSpPr>
            <p:nvPr/>
          </p:nvGrpSpPr>
          <p:grpSpPr bwMode="auto">
            <a:xfrm rot="5400000">
              <a:off x="883179" y="2894230"/>
              <a:ext cx="279698" cy="700752"/>
              <a:chOff x="3216" y="1728"/>
              <a:chExt cx="192" cy="480"/>
            </a:xfrm>
          </p:grpSpPr>
          <p:sp>
            <p:nvSpPr>
              <p:cNvPr id="113" name="Line 8">
                <a:extLst>
                  <a:ext uri="{FF2B5EF4-FFF2-40B4-BE49-F238E27FC236}">
                    <a16:creationId xmlns:a16="http://schemas.microsoft.com/office/drawing/2014/main" id="{F7622400-1CE7-984A-8901-F72D0CF8FAE4}"/>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DB3B44E6-6D82-224E-B0D0-1BEEA8C37188}"/>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4477D5F5-AC89-DB44-A645-C62F70F3AE3A}"/>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E5746581-31A2-444E-9115-A52B01B05539}"/>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13">
              <a:extLst>
                <a:ext uri="{FF2B5EF4-FFF2-40B4-BE49-F238E27FC236}">
                  <a16:creationId xmlns:a16="http://schemas.microsoft.com/office/drawing/2014/main" id="{771E089D-CC28-9E4C-9052-4A942135F812}"/>
                </a:ext>
              </a:extLst>
            </p:cNvPr>
            <p:cNvGrpSpPr>
              <a:grpSpLocks noChangeAspect="1"/>
            </p:cNvGrpSpPr>
            <p:nvPr/>
          </p:nvGrpSpPr>
          <p:grpSpPr bwMode="auto">
            <a:xfrm>
              <a:off x="1196960" y="3171397"/>
              <a:ext cx="245264" cy="174811"/>
              <a:chOff x="1344" y="2016"/>
              <a:chExt cx="336" cy="240"/>
            </a:xfrm>
          </p:grpSpPr>
          <p:sp>
            <p:nvSpPr>
              <p:cNvPr id="111" name="Oval 14">
                <a:extLst>
                  <a:ext uri="{FF2B5EF4-FFF2-40B4-BE49-F238E27FC236}">
                    <a16:creationId xmlns:a16="http://schemas.microsoft.com/office/drawing/2014/main" id="{9F7E1B34-45CF-C045-BADD-CF549B8CA6F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A6A39714-6CD5-484E-B19B-BD602679E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6" name="Group 220">
              <a:extLst>
                <a:ext uri="{FF2B5EF4-FFF2-40B4-BE49-F238E27FC236}">
                  <a16:creationId xmlns:a16="http://schemas.microsoft.com/office/drawing/2014/main" id="{64797D4E-D62D-E848-A30C-94CF47967F3A}"/>
                </a:ext>
              </a:extLst>
            </p:cNvPr>
            <p:cNvGrpSpPr>
              <a:grpSpLocks/>
            </p:cNvGrpSpPr>
            <p:nvPr/>
          </p:nvGrpSpPr>
          <p:grpSpPr bwMode="auto">
            <a:xfrm>
              <a:off x="1306109" y="3983014"/>
              <a:ext cx="140150" cy="279698"/>
              <a:chOff x="3264" y="3072"/>
              <a:chExt cx="96" cy="192"/>
            </a:xfrm>
          </p:grpSpPr>
          <p:sp>
            <p:nvSpPr>
              <p:cNvPr id="109" name="Line 17">
                <a:extLst>
                  <a:ext uri="{FF2B5EF4-FFF2-40B4-BE49-F238E27FC236}">
                    <a16:creationId xmlns:a16="http://schemas.microsoft.com/office/drawing/2014/main" id="{14B32080-2100-214D-9855-98AE7AC9EAC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CD4030CB-D9F6-2A4D-A32E-85463D1A89D6}"/>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7" name="Freeform 12">
              <a:extLst>
                <a:ext uri="{FF2B5EF4-FFF2-40B4-BE49-F238E27FC236}">
                  <a16:creationId xmlns:a16="http://schemas.microsoft.com/office/drawing/2014/main" id="{CD36ACD1-3402-0641-91AB-63A3BDA83AEA}"/>
                </a:ext>
              </a:extLst>
            </p:cNvPr>
            <p:cNvSpPr>
              <a:spLocks noChangeAspect="1"/>
            </p:cNvSpPr>
            <p:nvPr/>
          </p:nvSpPr>
          <p:spPr bwMode="auto">
            <a:xfrm>
              <a:off x="1307408" y="330350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8" name="Group 210">
              <a:extLst>
                <a:ext uri="{FF2B5EF4-FFF2-40B4-BE49-F238E27FC236}">
                  <a16:creationId xmlns:a16="http://schemas.microsoft.com/office/drawing/2014/main" id="{E13E9D85-96ED-014B-872A-06D2C4363983}"/>
                </a:ext>
              </a:extLst>
            </p:cNvPr>
            <p:cNvGrpSpPr>
              <a:grpSpLocks/>
            </p:cNvGrpSpPr>
            <p:nvPr/>
          </p:nvGrpSpPr>
          <p:grpSpPr bwMode="auto">
            <a:xfrm rot="5400000">
              <a:off x="2205139" y="3059277"/>
              <a:ext cx="279698" cy="700752"/>
              <a:chOff x="3216" y="1728"/>
              <a:chExt cx="192" cy="480"/>
            </a:xfrm>
          </p:grpSpPr>
          <p:sp>
            <p:nvSpPr>
              <p:cNvPr id="105" name="Line 8">
                <a:extLst>
                  <a:ext uri="{FF2B5EF4-FFF2-40B4-BE49-F238E27FC236}">
                    <a16:creationId xmlns:a16="http://schemas.microsoft.com/office/drawing/2014/main" id="{95A40F23-B347-B84A-9C09-EC6F2CF748FF}"/>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EBD704EC-F3EF-0E4B-A90A-07DB8EDD5A3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62B1DDF-182B-E34F-ADE7-565DA489A188}"/>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A1F482EB-3F49-9049-9D9E-E4143C5743D0}"/>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13">
              <a:extLst>
                <a:ext uri="{FF2B5EF4-FFF2-40B4-BE49-F238E27FC236}">
                  <a16:creationId xmlns:a16="http://schemas.microsoft.com/office/drawing/2014/main" id="{49F65B79-1FE1-274D-8FEE-3AFF4A089D6F}"/>
                </a:ext>
              </a:extLst>
            </p:cNvPr>
            <p:cNvGrpSpPr>
              <a:grpSpLocks noChangeAspect="1"/>
            </p:cNvGrpSpPr>
            <p:nvPr/>
          </p:nvGrpSpPr>
          <p:grpSpPr bwMode="auto">
            <a:xfrm>
              <a:off x="1803016" y="2846340"/>
              <a:ext cx="245263" cy="174811"/>
              <a:chOff x="1344" y="2016"/>
              <a:chExt cx="336" cy="240"/>
            </a:xfrm>
          </p:grpSpPr>
          <p:sp>
            <p:nvSpPr>
              <p:cNvPr id="103" name="Oval 14">
                <a:extLst>
                  <a:ext uri="{FF2B5EF4-FFF2-40B4-BE49-F238E27FC236}">
                    <a16:creationId xmlns:a16="http://schemas.microsoft.com/office/drawing/2014/main" id="{70072681-1102-F243-8934-F5CBE67DBC9E}"/>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BB437AA-EA79-744D-BD92-AFDCD5785BF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0" name="Group 13">
              <a:extLst>
                <a:ext uri="{FF2B5EF4-FFF2-40B4-BE49-F238E27FC236}">
                  <a16:creationId xmlns:a16="http://schemas.microsoft.com/office/drawing/2014/main" id="{1B908D1C-A9AA-4743-868C-9E7E233A468D}"/>
                </a:ext>
              </a:extLst>
            </p:cNvPr>
            <p:cNvGrpSpPr>
              <a:grpSpLocks noChangeAspect="1"/>
            </p:cNvGrpSpPr>
            <p:nvPr/>
          </p:nvGrpSpPr>
          <p:grpSpPr bwMode="auto">
            <a:xfrm>
              <a:off x="471817" y="3171397"/>
              <a:ext cx="245263" cy="174811"/>
              <a:chOff x="1344" y="2016"/>
              <a:chExt cx="336" cy="240"/>
            </a:xfrm>
          </p:grpSpPr>
          <p:sp>
            <p:nvSpPr>
              <p:cNvPr id="101" name="Oval 14">
                <a:extLst>
                  <a:ext uri="{FF2B5EF4-FFF2-40B4-BE49-F238E27FC236}">
                    <a16:creationId xmlns:a16="http://schemas.microsoft.com/office/drawing/2014/main" id="{CBEC0C77-C8D9-7C49-9D43-64C062FB559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DDFC41A7-C86D-7143-9146-4F0352E39B3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1" name="Group 13">
              <a:extLst>
                <a:ext uri="{FF2B5EF4-FFF2-40B4-BE49-F238E27FC236}">
                  <a16:creationId xmlns:a16="http://schemas.microsoft.com/office/drawing/2014/main" id="{27EEC487-D2AD-5044-8F3D-01A2792B32EE}"/>
                </a:ext>
              </a:extLst>
            </p:cNvPr>
            <p:cNvGrpSpPr>
              <a:grpSpLocks noChangeAspect="1"/>
            </p:cNvGrpSpPr>
            <p:nvPr/>
          </p:nvGrpSpPr>
          <p:grpSpPr bwMode="auto">
            <a:xfrm>
              <a:off x="2537694" y="3330603"/>
              <a:ext cx="245263" cy="174811"/>
              <a:chOff x="1344" y="2016"/>
              <a:chExt cx="336" cy="240"/>
            </a:xfrm>
          </p:grpSpPr>
          <p:sp>
            <p:nvSpPr>
              <p:cNvPr id="99" name="Oval 14">
                <a:extLst>
                  <a:ext uri="{FF2B5EF4-FFF2-40B4-BE49-F238E27FC236}">
                    <a16:creationId xmlns:a16="http://schemas.microsoft.com/office/drawing/2014/main" id="{A0F3EB61-3F49-8F4D-9F34-34CDF1771A4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76457C99-2B18-3841-BF31-B89B3463BA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92" name="TextBox 91">
              <a:extLst>
                <a:ext uri="{FF2B5EF4-FFF2-40B4-BE49-F238E27FC236}">
                  <a16:creationId xmlns:a16="http://schemas.microsoft.com/office/drawing/2014/main" id="{AEF142A4-9824-BF46-96D8-44FCC3FDB8B2}"/>
                </a:ext>
              </a:extLst>
            </p:cNvPr>
            <p:cNvSpPr txBox="1"/>
            <p:nvPr/>
          </p:nvSpPr>
          <p:spPr>
            <a:xfrm>
              <a:off x="2413402" y="2989523"/>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3" name="TextBox 92">
              <a:extLst>
                <a:ext uri="{FF2B5EF4-FFF2-40B4-BE49-F238E27FC236}">
                  <a16:creationId xmlns:a16="http://schemas.microsoft.com/office/drawing/2014/main" id="{FD65B8DC-CF20-D84D-9788-C4D95AC58A98}"/>
                </a:ext>
              </a:extLst>
            </p:cNvPr>
            <p:cNvSpPr txBox="1"/>
            <p:nvPr/>
          </p:nvSpPr>
          <p:spPr>
            <a:xfrm>
              <a:off x="552327" y="3384975"/>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4" name="TextBox 93">
              <a:extLst>
                <a:ext uri="{FF2B5EF4-FFF2-40B4-BE49-F238E27FC236}">
                  <a16:creationId xmlns:a16="http://schemas.microsoft.com/office/drawing/2014/main" id="{9FF6C41D-94FE-5F4A-BA7D-C3B49A25EFE8}"/>
                </a:ext>
              </a:extLst>
            </p:cNvPr>
            <p:cNvSpPr txBox="1"/>
            <p:nvPr/>
          </p:nvSpPr>
          <p:spPr>
            <a:xfrm>
              <a:off x="1487674" y="236554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D</a:t>
              </a:r>
            </a:p>
          </p:txBody>
        </p:sp>
        <p:sp>
          <p:nvSpPr>
            <p:cNvPr id="95" name="TextBox 94">
              <a:extLst>
                <a:ext uri="{FF2B5EF4-FFF2-40B4-BE49-F238E27FC236}">
                  <a16:creationId xmlns:a16="http://schemas.microsoft.com/office/drawing/2014/main" id="{2ABC349B-ED6A-FC42-B086-67D0C20DD059}"/>
                </a:ext>
              </a:extLst>
            </p:cNvPr>
            <p:cNvSpPr txBox="1"/>
            <p:nvPr/>
          </p:nvSpPr>
          <p:spPr>
            <a:xfrm>
              <a:off x="2218732" y="384340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96" name="TextBox 95">
              <a:extLst>
                <a:ext uri="{FF2B5EF4-FFF2-40B4-BE49-F238E27FC236}">
                  <a16:creationId xmlns:a16="http://schemas.microsoft.com/office/drawing/2014/main" id="{66586FFD-04AC-2E42-99F7-2E873D93B4F9}"/>
                </a:ext>
              </a:extLst>
            </p:cNvPr>
            <p:cNvSpPr txBox="1"/>
            <p:nvPr/>
          </p:nvSpPr>
          <p:spPr>
            <a:xfrm>
              <a:off x="2251356" y="34840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7" name="TextBox 96">
              <a:extLst>
                <a:ext uri="{FF2B5EF4-FFF2-40B4-BE49-F238E27FC236}">
                  <a16:creationId xmlns:a16="http://schemas.microsoft.com/office/drawing/2014/main" id="{D11404CC-F69D-AB4D-8D17-F65F09798584}"/>
                </a:ext>
              </a:extLst>
            </p:cNvPr>
            <p:cNvSpPr txBox="1"/>
            <p:nvPr/>
          </p:nvSpPr>
          <p:spPr>
            <a:xfrm>
              <a:off x="893539" y="272083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8" name="TextBox 97">
              <a:extLst>
                <a:ext uri="{FF2B5EF4-FFF2-40B4-BE49-F238E27FC236}">
                  <a16:creationId xmlns:a16="http://schemas.microsoft.com/office/drawing/2014/main" id="{E2DD0C31-3277-284F-B7BC-B9A47F569691}"/>
                </a:ext>
              </a:extLst>
            </p:cNvPr>
            <p:cNvSpPr txBox="1"/>
            <p:nvPr/>
          </p:nvSpPr>
          <p:spPr>
            <a:xfrm>
              <a:off x="1002826" y="3491895"/>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61" name="TextBox 60">
              <a:extLst>
                <a:ext uri="{FF2B5EF4-FFF2-40B4-BE49-F238E27FC236}">
                  <a16:creationId xmlns:a16="http://schemas.microsoft.com/office/drawing/2014/main" id="{41FE98D9-786C-D544-BDD3-996DC4E850E2}"/>
                </a:ext>
              </a:extLst>
            </p:cNvPr>
            <p:cNvSpPr txBox="1"/>
            <p:nvPr/>
          </p:nvSpPr>
          <p:spPr>
            <a:xfrm>
              <a:off x="1818168" y="166463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grpSp>
          <p:nvGrpSpPr>
            <p:cNvPr id="60" name="Group 13">
              <a:extLst>
                <a:ext uri="{FF2B5EF4-FFF2-40B4-BE49-F238E27FC236}">
                  <a16:creationId xmlns:a16="http://schemas.microsoft.com/office/drawing/2014/main" id="{30A5BD1E-2AD4-CA4F-92DF-E30DF8FD6E5D}"/>
                </a:ext>
              </a:extLst>
            </p:cNvPr>
            <p:cNvGrpSpPr>
              <a:grpSpLocks noChangeAspect="1"/>
            </p:cNvGrpSpPr>
            <p:nvPr/>
          </p:nvGrpSpPr>
          <p:grpSpPr bwMode="auto">
            <a:xfrm>
              <a:off x="1807934" y="3337950"/>
              <a:ext cx="245263" cy="174811"/>
              <a:chOff x="1344" y="2016"/>
              <a:chExt cx="336" cy="240"/>
            </a:xfrm>
          </p:grpSpPr>
          <p:sp>
            <p:nvSpPr>
              <p:cNvPr id="62" name="Oval 14">
                <a:extLst>
                  <a:ext uri="{FF2B5EF4-FFF2-40B4-BE49-F238E27FC236}">
                    <a16:creationId xmlns:a16="http://schemas.microsoft.com/office/drawing/2014/main" id="{68192DC8-E133-294C-B369-838BE04978F0}"/>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Rectangle 15">
                <a:extLst>
                  <a:ext uri="{FF2B5EF4-FFF2-40B4-BE49-F238E27FC236}">
                    <a16:creationId xmlns:a16="http://schemas.microsoft.com/office/drawing/2014/main" id="{EDCBD6D0-497B-8547-B364-E03DC69A99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981746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47275"/>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source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108" y="1647736"/>
                <a:ext cx="8914564" cy="4827884"/>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m:t>
                    </m:r>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𝐷</m:t>
                            </m:r>
                          </m:sub>
                        </m:sSub>
                      </m:num>
                      <m:den>
                        <m:r>
                          <a:rPr lang="en-US" sz="2000" b="0" i="1" smtClean="0">
                            <a:latin typeface="Cambria Math" panose="02040503050406030204" pitchFamily="18" charset="0"/>
                            <a:cs typeface="Arial" charset="0"/>
                          </a:rPr>
                          <m:t>1+</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den>
                    </m:f>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den>
                    </m:f>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𝐺</m:t>
                        </m:r>
                      </m:sub>
                    </m:sSub>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𝐷</m:t>
                        </m:r>
                      </m:sub>
                    </m:sSub>
                  </m:oMath>
                </a14:m>
                <a:endParaRPr lang="en-US" sz="2000" dirty="0">
                  <a:ea typeface="Arial" charset="0"/>
                  <a:cs typeface="Arial" charset="0"/>
                </a:endParaRPr>
              </a:p>
              <a:p>
                <a:pPr>
                  <a:spcBef>
                    <a:spcPts val="400"/>
                  </a:spcBef>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den>
                    </m:f>
                    <m:r>
                      <a:rPr lang="en-US" sz="2000" i="1">
                        <a:latin typeface="Cambria Math" panose="02040503050406030204" pitchFamily="18" charset="0"/>
                        <a:cs typeface="Arial" charset="0"/>
                      </a:rPr>
                      <m:t>(1−</m:t>
                    </m:r>
                    <m:rad>
                      <m:radPr>
                        <m:degHide m:val="on"/>
                        <m:ctrlPr>
                          <a:rPr lang="en-US" sz="2000" i="1">
                            <a:latin typeface="Cambria Math" panose="02040503050406030204" pitchFamily="18" charset="0"/>
                            <a:cs typeface="Arial" charset="0"/>
                          </a:rPr>
                        </m:ctrlPr>
                      </m:radPr>
                      <m:deg/>
                      <m:e>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𝑞</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den>
                        </m:f>
                      </m:e>
                    </m:rad>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dirty="0">
                            <a:latin typeface="Cambria Math" panose="02040503050406030204" pitchFamily="18" charset="0"/>
                            <a:cs typeface="Arial" charset="0"/>
                          </a:rPr>
                        </m:ctrlPr>
                      </m:sSubPr>
                      <m:e>
                        <m:r>
                          <a:rPr lang="en-US" sz="2000" i="1" dirty="0">
                            <a:latin typeface="Cambria Math" panose="02040503050406030204" pitchFamily="18" charset="0"/>
                            <a:cs typeface="Arial" charset="0"/>
                          </a:rPr>
                          <m:t>𝑔</m:t>
                        </m:r>
                      </m:e>
                      <m:sub>
                        <m:r>
                          <a:rPr lang="en-US" sz="2000" i="1" dirty="0">
                            <a:latin typeface="Cambria Math" panose="02040503050406030204" pitchFamily="18" charset="0"/>
                            <a:cs typeface="Arial" charset="0"/>
                          </a:rPr>
                          <m:t>𝑚</m:t>
                        </m:r>
                      </m:sub>
                    </m:sSub>
                    <m:r>
                      <a:rPr lang="en-US" sz="2000" i="1" dirty="0">
                        <a:latin typeface="Cambria Math" panose="02040503050406030204" pitchFamily="18" charset="0"/>
                        <a:ea typeface="Cambria Math" panose="02040503050406030204" pitchFamily="18" charset="0"/>
                        <a:cs typeface="Arial" charset="0"/>
                      </a:rPr>
                      <m:t>≈</m:t>
                    </m:r>
                    <m:r>
                      <a:rPr lang="en-US" sz="2000" i="1" dirty="0">
                        <a:latin typeface="Cambria Math" panose="02040503050406030204" pitchFamily="18" charset="0"/>
                        <a:cs typeface="Arial" charset="0"/>
                      </a:rPr>
                      <m:t>15</m:t>
                    </m:r>
                    <m:r>
                      <a:rPr lang="en-US" sz="2000" i="1" dirty="0">
                        <a:latin typeface="Cambria Math" panose="02040503050406030204" pitchFamily="18" charset="0"/>
                        <a:cs typeface="Arial" charset="0"/>
                      </a:rPr>
                      <m:t>𝑚𝐴</m:t>
                    </m:r>
                    <m:r>
                      <a:rPr lang="en-US" sz="2000" i="1" dirty="0">
                        <a:latin typeface="Cambria Math" panose="02040503050406030204" pitchFamily="18" charset="0"/>
                        <a:cs typeface="Arial" charset="0"/>
                      </a:rPr>
                      <m:t>/</m:t>
                    </m:r>
                    <m:r>
                      <a:rPr lang="en-US" sz="2000" i="1" dirty="0">
                        <a:latin typeface="Cambria Math" panose="02040503050406030204" pitchFamily="18" charset="0"/>
                        <a:cs typeface="Arial" charset="0"/>
                      </a:rPr>
                      <m:t>𝑉</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0</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1</m:t>
                        </m:r>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den>
                    </m:f>
                  </m:oMath>
                </a14:m>
                <a:endParaRPr lang="en-US" sz="2000" dirty="0">
                  <a:cs typeface="Arial" charset="0"/>
                </a:endParaRPr>
              </a:p>
              <a:p>
                <a:pPr marL="0" indent="0">
                  <a:spcBef>
                    <a:spcPts val="400"/>
                  </a:spcBef>
                  <a:buNone/>
                </a:pPr>
                <a:endParaRPr lang="en-US" sz="2000" i="1" dirty="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=12</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𝑑𝑠𝑠</m:t>
                        </m:r>
                      </m:sub>
                    </m:sSub>
                    <m:r>
                      <a:rPr lang="en-US" sz="2000" i="1">
                        <a:latin typeface="Cambria Math" panose="02040503050406030204" pitchFamily="18" charset="0"/>
                        <a:cs typeface="Arial" charset="0"/>
                      </a:rPr>
                      <m:t>=35</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𝑃</m:t>
                        </m:r>
                      </m:sub>
                    </m:sSub>
                    <m:r>
                      <a:rPr lang="en-US" sz="2000" i="1">
                        <a:latin typeface="Cambria Math" panose="02040503050406030204" pitchFamily="18" charset="0"/>
                        <a:cs typeface="Arial" charset="0"/>
                      </a:rPr>
                      <m:t>=3.0</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=10,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𝑑𝑑</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𝑚𝐴</m:t>
                    </m:r>
                  </m:oMath>
                </a14:m>
                <a:endParaRPr lang="en-US" sz="2000" dirty="0">
                  <a:ea typeface="Arial" charset="0"/>
                  <a:cs typeface="Arial" charset="0"/>
                </a:endParaRPr>
              </a:p>
              <a:p>
                <a:pPr marL="342900" indent="-342900">
                  <a:buFont typeface="+mj-lt"/>
                  <a:buAutoNum type="arabicPeriod"/>
                </a:pPr>
                <a:r>
                  <a:rPr lang="en-US" sz="2000" dirty="0">
                    <a:ea typeface="Arial" charset="0"/>
                    <a:cs typeface="Arial" charset="0"/>
                  </a:rPr>
                  <a:t>From equation above,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=10</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𝑆</m:t>
                        </m:r>
                      </m:sub>
                    </m:sSub>
                    <m:r>
                      <a:rPr lang="en-US" sz="2000" i="1">
                        <a:latin typeface="Cambria Math" panose="02040503050406030204" pitchFamily="18" charset="0"/>
                        <a:cs typeface="Arial" charset="0"/>
                      </a:rPr>
                      <m:t>=1390</m:t>
                    </m:r>
                    <m:r>
                      <m:rPr>
                        <m:sty m:val="p"/>
                      </m:rPr>
                      <a:rPr lang="el-GR" sz="2000" i="1">
                        <a:latin typeface="Cambria Math" panose="02040503050406030204" pitchFamily="18" charset="0"/>
                        <a:ea typeface="Cambria Math" panose="02040503050406030204" pitchFamily="18" charset="0"/>
                        <a:cs typeface="Arial" charset="0"/>
                      </a:rPr>
                      <m:t>Ω</m:t>
                    </m:r>
                  </m:oMath>
                </a14:m>
                <a:endParaRPr lang="en-US" sz="2000" dirty="0">
                  <a:ea typeface="Cambria Math" panose="02040503050406030204" pitchFamily="18" charset="0"/>
                  <a:cs typeface="Arial" charset="0"/>
                </a:endParaRPr>
              </a:p>
              <a:p>
                <a:pPr marL="342900" indent="-342900">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𝐷</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r>
                      <a:rPr lang="en-US" sz="2000" i="1">
                        <a:latin typeface="Cambria Math" panose="02040503050406030204" pitchFamily="18" charset="0"/>
                        <a:cs typeface="Arial" charset="0"/>
                      </a:rPr>
                      <m:t>)</m:t>
                    </m:r>
                  </m:oMath>
                </a14:m>
                <a:endParaRPr lang="en-US" sz="2000" dirty="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108" y="1647736"/>
                <a:ext cx="8914564" cy="4827884"/>
              </a:xfrm>
              <a:blipFill>
                <a:blip r:embed="rId3"/>
                <a:stretch>
                  <a:fillRect l="-7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dirty="0"/>
          </a:p>
        </p:txBody>
      </p:sp>
      <p:grpSp>
        <p:nvGrpSpPr>
          <p:cNvPr id="70" name="Group 69">
            <a:extLst>
              <a:ext uri="{FF2B5EF4-FFF2-40B4-BE49-F238E27FC236}">
                <a16:creationId xmlns:a16="http://schemas.microsoft.com/office/drawing/2014/main" id="{FD9CBD2D-0C99-D246-991B-7B232AE3908D}"/>
              </a:ext>
            </a:extLst>
          </p:cNvPr>
          <p:cNvGrpSpPr/>
          <p:nvPr/>
        </p:nvGrpSpPr>
        <p:grpSpPr>
          <a:xfrm>
            <a:off x="9284152" y="1980235"/>
            <a:ext cx="2672937" cy="2897530"/>
            <a:chOff x="805685" y="1627562"/>
            <a:chExt cx="2672937" cy="2897530"/>
          </a:xfrm>
        </p:grpSpPr>
        <p:grpSp>
          <p:nvGrpSpPr>
            <p:cNvPr id="71" name="Group 912">
              <a:extLst>
                <a:ext uri="{FF2B5EF4-FFF2-40B4-BE49-F238E27FC236}">
                  <a16:creationId xmlns:a16="http://schemas.microsoft.com/office/drawing/2014/main" id="{62450C74-B06A-124F-895C-A691E92F4C02}"/>
                </a:ext>
              </a:extLst>
            </p:cNvPr>
            <p:cNvGrpSpPr>
              <a:grpSpLocks/>
            </p:cNvGrpSpPr>
            <p:nvPr/>
          </p:nvGrpSpPr>
          <p:grpSpPr bwMode="auto">
            <a:xfrm>
              <a:off x="1698520" y="2758673"/>
              <a:ext cx="613208" cy="826818"/>
              <a:chOff x="5562600" y="3124201"/>
              <a:chExt cx="304800" cy="455612"/>
            </a:xfrm>
          </p:grpSpPr>
          <p:cxnSp>
            <p:nvCxnSpPr>
              <p:cNvPr id="121" name="Straight Connector 120">
                <a:extLst>
                  <a:ext uri="{FF2B5EF4-FFF2-40B4-BE49-F238E27FC236}">
                    <a16:creationId xmlns:a16="http://schemas.microsoft.com/office/drawing/2014/main" id="{B6F55FAA-2D24-0C4F-A176-7CD342630C26}"/>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94E94A-1DD3-5C42-ACA3-318E181F64B1}"/>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3E04481-2011-CA4C-B16D-D17E0A246D26}"/>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67D52B6-D167-A24D-BFEB-309B362398E2}"/>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05E3FC-6ED7-4040-8EB3-64ABBB642F7B}"/>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D956DDA-92BC-124E-BE5F-CFCEE614085D}"/>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8EA531F-9637-2E41-8DFC-862D82470329}"/>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Isosceles Triangle 911">
                <a:extLst>
                  <a:ext uri="{FF2B5EF4-FFF2-40B4-BE49-F238E27FC236}">
                    <a16:creationId xmlns:a16="http://schemas.microsoft.com/office/drawing/2014/main" id="{92700E1C-4C8E-5F46-8515-9A7D0DFBD638}"/>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 name="Group 220">
              <a:extLst>
                <a:ext uri="{FF2B5EF4-FFF2-40B4-BE49-F238E27FC236}">
                  <a16:creationId xmlns:a16="http://schemas.microsoft.com/office/drawing/2014/main" id="{7E5DCB35-6D47-0B46-B1BF-992D798AA417}"/>
                </a:ext>
              </a:extLst>
            </p:cNvPr>
            <p:cNvGrpSpPr>
              <a:grpSpLocks/>
            </p:cNvGrpSpPr>
            <p:nvPr/>
          </p:nvGrpSpPr>
          <p:grpSpPr bwMode="auto">
            <a:xfrm>
              <a:off x="2253243" y="4245394"/>
              <a:ext cx="140150" cy="279698"/>
              <a:chOff x="3280" y="3072"/>
              <a:chExt cx="96" cy="192"/>
            </a:xfrm>
          </p:grpSpPr>
          <p:sp>
            <p:nvSpPr>
              <p:cNvPr id="119" name="Line 17">
                <a:extLst>
                  <a:ext uri="{FF2B5EF4-FFF2-40B4-BE49-F238E27FC236}">
                    <a16:creationId xmlns:a16="http://schemas.microsoft.com/office/drawing/2014/main" id="{B0C571F6-3B48-B94B-AAFB-507504520B90}"/>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Freeform 18">
                <a:extLst>
                  <a:ext uri="{FF2B5EF4-FFF2-40B4-BE49-F238E27FC236}">
                    <a16:creationId xmlns:a16="http://schemas.microsoft.com/office/drawing/2014/main" id="{BAFAF675-D0CB-5B49-86EB-5B8779003337}"/>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73" name="TextBox 72">
              <a:extLst>
                <a:ext uri="{FF2B5EF4-FFF2-40B4-BE49-F238E27FC236}">
                  <a16:creationId xmlns:a16="http://schemas.microsoft.com/office/drawing/2014/main" id="{05B3FD00-2DA0-0040-B253-4D9CFA71C55A}"/>
                </a:ext>
              </a:extLst>
            </p:cNvPr>
            <p:cNvSpPr txBox="1"/>
            <p:nvPr/>
          </p:nvSpPr>
          <p:spPr>
            <a:xfrm>
              <a:off x="1607825" y="2773322"/>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74" name="TextBox 73">
              <a:extLst>
                <a:ext uri="{FF2B5EF4-FFF2-40B4-BE49-F238E27FC236}">
                  <a16:creationId xmlns:a16="http://schemas.microsoft.com/office/drawing/2014/main" id="{63F89247-21A1-B74F-8F40-4667A28E4713}"/>
                </a:ext>
              </a:extLst>
            </p:cNvPr>
            <p:cNvSpPr txBox="1"/>
            <p:nvPr/>
          </p:nvSpPr>
          <p:spPr>
            <a:xfrm>
              <a:off x="2365694" y="339779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75" name="TextBox 74">
              <a:extLst>
                <a:ext uri="{FF2B5EF4-FFF2-40B4-BE49-F238E27FC236}">
                  <a16:creationId xmlns:a16="http://schemas.microsoft.com/office/drawing/2014/main" id="{FBD9DAD8-95B3-E748-BA33-F8D38ED2FCC9}"/>
                </a:ext>
              </a:extLst>
            </p:cNvPr>
            <p:cNvSpPr txBox="1"/>
            <p:nvPr/>
          </p:nvSpPr>
          <p:spPr>
            <a:xfrm>
              <a:off x="2371030" y="2791101"/>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76" name="Group 13">
              <a:extLst>
                <a:ext uri="{FF2B5EF4-FFF2-40B4-BE49-F238E27FC236}">
                  <a16:creationId xmlns:a16="http://schemas.microsoft.com/office/drawing/2014/main" id="{B5AF72D2-F4EE-194C-A496-2A0C27A59526}"/>
                </a:ext>
              </a:extLst>
            </p:cNvPr>
            <p:cNvGrpSpPr>
              <a:grpSpLocks noChangeAspect="1"/>
            </p:cNvGrpSpPr>
            <p:nvPr/>
          </p:nvGrpSpPr>
          <p:grpSpPr bwMode="auto">
            <a:xfrm>
              <a:off x="2140958" y="1993166"/>
              <a:ext cx="245263" cy="174811"/>
              <a:chOff x="1344" y="2016"/>
              <a:chExt cx="336" cy="240"/>
            </a:xfrm>
          </p:grpSpPr>
          <p:sp>
            <p:nvSpPr>
              <p:cNvPr id="117" name="Oval 14">
                <a:extLst>
                  <a:ext uri="{FF2B5EF4-FFF2-40B4-BE49-F238E27FC236}">
                    <a16:creationId xmlns:a16="http://schemas.microsoft.com/office/drawing/2014/main" id="{A0B48AC3-BF31-AA4D-8D78-630AF31F130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8" name="Rectangle 15">
                <a:extLst>
                  <a:ext uri="{FF2B5EF4-FFF2-40B4-BE49-F238E27FC236}">
                    <a16:creationId xmlns:a16="http://schemas.microsoft.com/office/drawing/2014/main" id="{7E2B0E15-8736-3D4E-93D9-FA59B851E4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77" name="Freeform 12">
              <a:extLst>
                <a:ext uri="{FF2B5EF4-FFF2-40B4-BE49-F238E27FC236}">
                  <a16:creationId xmlns:a16="http://schemas.microsoft.com/office/drawing/2014/main" id="{E5B0B361-17DA-0340-9925-EF7A79058479}"/>
                </a:ext>
              </a:extLst>
            </p:cNvPr>
            <p:cNvSpPr>
              <a:spLocks noChangeAspect="1"/>
            </p:cNvSpPr>
            <p:nvPr/>
          </p:nvSpPr>
          <p:spPr bwMode="auto">
            <a:xfrm>
              <a:off x="2241344" y="357604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8" name="Group 210">
              <a:extLst>
                <a:ext uri="{FF2B5EF4-FFF2-40B4-BE49-F238E27FC236}">
                  <a16:creationId xmlns:a16="http://schemas.microsoft.com/office/drawing/2014/main" id="{651FF199-E7B4-8D4E-B704-19EC42519A4C}"/>
                </a:ext>
              </a:extLst>
            </p:cNvPr>
            <p:cNvGrpSpPr>
              <a:grpSpLocks/>
            </p:cNvGrpSpPr>
            <p:nvPr/>
          </p:nvGrpSpPr>
          <p:grpSpPr bwMode="auto">
            <a:xfrm rot="5400000">
              <a:off x="1217047" y="2819035"/>
              <a:ext cx="279698" cy="700752"/>
              <a:chOff x="3216" y="1728"/>
              <a:chExt cx="192" cy="480"/>
            </a:xfrm>
          </p:grpSpPr>
          <p:sp>
            <p:nvSpPr>
              <p:cNvPr id="113" name="Line 8">
                <a:extLst>
                  <a:ext uri="{FF2B5EF4-FFF2-40B4-BE49-F238E27FC236}">
                    <a16:creationId xmlns:a16="http://schemas.microsoft.com/office/drawing/2014/main" id="{180595AA-A01D-BF4D-B498-B5FC22CC4B7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C7D164B6-D665-9243-AA72-3809AB7FE61F}"/>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A0DD508B-393C-9245-82C4-262D7FE5A393}"/>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0314A00E-2DCC-BE4D-BF11-7434CD0A367F}"/>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9" name="Group 13">
              <a:extLst>
                <a:ext uri="{FF2B5EF4-FFF2-40B4-BE49-F238E27FC236}">
                  <a16:creationId xmlns:a16="http://schemas.microsoft.com/office/drawing/2014/main" id="{67839264-75C0-0740-AB20-03F09D978CC6}"/>
                </a:ext>
              </a:extLst>
            </p:cNvPr>
            <p:cNvGrpSpPr>
              <a:grpSpLocks noChangeAspect="1"/>
            </p:cNvGrpSpPr>
            <p:nvPr/>
          </p:nvGrpSpPr>
          <p:grpSpPr bwMode="auto">
            <a:xfrm>
              <a:off x="1530828" y="3096202"/>
              <a:ext cx="245264" cy="174811"/>
              <a:chOff x="1344" y="2016"/>
              <a:chExt cx="336" cy="240"/>
            </a:xfrm>
          </p:grpSpPr>
          <p:sp>
            <p:nvSpPr>
              <p:cNvPr id="111" name="Oval 14">
                <a:extLst>
                  <a:ext uri="{FF2B5EF4-FFF2-40B4-BE49-F238E27FC236}">
                    <a16:creationId xmlns:a16="http://schemas.microsoft.com/office/drawing/2014/main" id="{8B4AB8FD-BB56-EB40-A883-F421E8BCAFB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 name="Rectangle 15">
                <a:extLst>
                  <a:ext uri="{FF2B5EF4-FFF2-40B4-BE49-F238E27FC236}">
                    <a16:creationId xmlns:a16="http://schemas.microsoft.com/office/drawing/2014/main" id="{89C9E719-2430-5C4D-9F97-42401441EBB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0" name="Group 220">
              <a:extLst>
                <a:ext uri="{FF2B5EF4-FFF2-40B4-BE49-F238E27FC236}">
                  <a16:creationId xmlns:a16="http://schemas.microsoft.com/office/drawing/2014/main" id="{4410C8C7-218D-6E4E-BFAE-FE1E2767268B}"/>
                </a:ext>
              </a:extLst>
            </p:cNvPr>
            <p:cNvGrpSpPr>
              <a:grpSpLocks/>
            </p:cNvGrpSpPr>
            <p:nvPr/>
          </p:nvGrpSpPr>
          <p:grpSpPr bwMode="auto">
            <a:xfrm>
              <a:off x="1639977" y="3907819"/>
              <a:ext cx="140150" cy="279698"/>
              <a:chOff x="3264" y="3072"/>
              <a:chExt cx="96" cy="192"/>
            </a:xfrm>
          </p:grpSpPr>
          <p:sp>
            <p:nvSpPr>
              <p:cNvPr id="109" name="Line 17">
                <a:extLst>
                  <a:ext uri="{FF2B5EF4-FFF2-40B4-BE49-F238E27FC236}">
                    <a16:creationId xmlns:a16="http://schemas.microsoft.com/office/drawing/2014/main" id="{50CD413B-00AE-5647-A872-385297ECAD6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Freeform 18">
                <a:extLst>
                  <a:ext uri="{FF2B5EF4-FFF2-40B4-BE49-F238E27FC236}">
                    <a16:creationId xmlns:a16="http://schemas.microsoft.com/office/drawing/2014/main" id="{697F28DF-40DC-144C-9614-9F345E500F0D}"/>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81" name="Freeform 12">
              <a:extLst>
                <a:ext uri="{FF2B5EF4-FFF2-40B4-BE49-F238E27FC236}">
                  <a16:creationId xmlns:a16="http://schemas.microsoft.com/office/drawing/2014/main" id="{D2575293-E661-334E-A4E5-ED014D075FC5}"/>
                </a:ext>
              </a:extLst>
            </p:cNvPr>
            <p:cNvSpPr>
              <a:spLocks noChangeAspect="1"/>
            </p:cNvSpPr>
            <p:nvPr/>
          </p:nvSpPr>
          <p:spPr bwMode="auto">
            <a:xfrm>
              <a:off x="1641276" y="3228306"/>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 name="Group 210">
              <a:extLst>
                <a:ext uri="{FF2B5EF4-FFF2-40B4-BE49-F238E27FC236}">
                  <a16:creationId xmlns:a16="http://schemas.microsoft.com/office/drawing/2014/main" id="{4652E9C6-4266-074F-9D64-00FD929D94FE}"/>
                </a:ext>
              </a:extLst>
            </p:cNvPr>
            <p:cNvGrpSpPr>
              <a:grpSpLocks/>
            </p:cNvGrpSpPr>
            <p:nvPr/>
          </p:nvGrpSpPr>
          <p:grpSpPr bwMode="auto">
            <a:xfrm rot="5400000">
              <a:off x="2539007" y="2482638"/>
              <a:ext cx="279698" cy="700752"/>
              <a:chOff x="3216" y="1728"/>
              <a:chExt cx="192" cy="480"/>
            </a:xfrm>
          </p:grpSpPr>
          <p:sp>
            <p:nvSpPr>
              <p:cNvPr id="105" name="Line 8">
                <a:extLst>
                  <a:ext uri="{FF2B5EF4-FFF2-40B4-BE49-F238E27FC236}">
                    <a16:creationId xmlns:a16="http://schemas.microsoft.com/office/drawing/2014/main" id="{88143E49-8FA4-5A48-A912-5FCB4A9AA046}"/>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D66CD4B-C73B-354A-8A55-3C7FC737D2BA}"/>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59EFC5C6-2760-EA4C-A13D-F17ACFA69FB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8A5C430-9736-FB4E-B924-5422CE25A756}"/>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3" name="Group 13">
              <a:extLst>
                <a:ext uri="{FF2B5EF4-FFF2-40B4-BE49-F238E27FC236}">
                  <a16:creationId xmlns:a16="http://schemas.microsoft.com/office/drawing/2014/main" id="{432E404B-23C7-9444-993F-A9214155CD52}"/>
                </a:ext>
              </a:extLst>
            </p:cNvPr>
            <p:cNvGrpSpPr>
              <a:grpSpLocks noChangeAspect="1"/>
            </p:cNvGrpSpPr>
            <p:nvPr/>
          </p:nvGrpSpPr>
          <p:grpSpPr bwMode="auto">
            <a:xfrm>
              <a:off x="2136884" y="2771145"/>
              <a:ext cx="245263" cy="174811"/>
              <a:chOff x="1344" y="2016"/>
              <a:chExt cx="336" cy="240"/>
            </a:xfrm>
          </p:grpSpPr>
          <p:sp>
            <p:nvSpPr>
              <p:cNvPr id="103" name="Oval 14">
                <a:extLst>
                  <a:ext uri="{FF2B5EF4-FFF2-40B4-BE49-F238E27FC236}">
                    <a16:creationId xmlns:a16="http://schemas.microsoft.com/office/drawing/2014/main" id="{66092CA2-B28D-9249-9E01-C8C6454EFB09}"/>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Rectangle 15">
                <a:extLst>
                  <a:ext uri="{FF2B5EF4-FFF2-40B4-BE49-F238E27FC236}">
                    <a16:creationId xmlns:a16="http://schemas.microsoft.com/office/drawing/2014/main" id="{33FF62FC-CA0B-0841-989F-EF27A0F8F3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13">
              <a:extLst>
                <a:ext uri="{FF2B5EF4-FFF2-40B4-BE49-F238E27FC236}">
                  <a16:creationId xmlns:a16="http://schemas.microsoft.com/office/drawing/2014/main" id="{6B12B712-927C-5C49-8374-A4E987934A9A}"/>
                </a:ext>
              </a:extLst>
            </p:cNvPr>
            <p:cNvGrpSpPr>
              <a:grpSpLocks noChangeAspect="1"/>
            </p:cNvGrpSpPr>
            <p:nvPr/>
          </p:nvGrpSpPr>
          <p:grpSpPr bwMode="auto">
            <a:xfrm>
              <a:off x="805685" y="3096202"/>
              <a:ext cx="245263" cy="174811"/>
              <a:chOff x="1344" y="2016"/>
              <a:chExt cx="336" cy="240"/>
            </a:xfrm>
          </p:grpSpPr>
          <p:sp>
            <p:nvSpPr>
              <p:cNvPr id="101" name="Oval 14">
                <a:extLst>
                  <a:ext uri="{FF2B5EF4-FFF2-40B4-BE49-F238E27FC236}">
                    <a16:creationId xmlns:a16="http://schemas.microsoft.com/office/drawing/2014/main" id="{10EF7170-0E62-7E42-9867-B126A29152E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Rectangle 15">
                <a:extLst>
                  <a:ext uri="{FF2B5EF4-FFF2-40B4-BE49-F238E27FC236}">
                    <a16:creationId xmlns:a16="http://schemas.microsoft.com/office/drawing/2014/main" id="{A133A8A8-0ECE-6743-8676-1493A09A64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5" name="Group 13">
              <a:extLst>
                <a:ext uri="{FF2B5EF4-FFF2-40B4-BE49-F238E27FC236}">
                  <a16:creationId xmlns:a16="http://schemas.microsoft.com/office/drawing/2014/main" id="{68365B1A-463D-CB4F-9212-2FA857FF05FA}"/>
                </a:ext>
              </a:extLst>
            </p:cNvPr>
            <p:cNvGrpSpPr>
              <a:grpSpLocks noChangeAspect="1"/>
            </p:cNvGrpSpPr>
            <p:nvPr/>
          </p:nvGrpSpPr>
          <p:grpSpPr bwMode="auto">
            <a:xfrm>
              <a:off x="2871562" y="2753966"/>
              <a:ext cx="245263" cy="174811"/>
              <a:chOff x="1344" y="2016"/>
              <a:chExt cx="336" cy="240"/>
            </a:xfrm>
          </p:grpSpPr>
          <p:sp>
            <p:nvSpPr>
              <p:cNvPr id="99" name="Oval 14">
                <a:extLst>
                  <a:ext uri="{FF2B5EF4-FFF2-40B4-BE49-F238E27FC236}">
                    <a16:creationId xmlns:a16="http://schemas.microsoft.com/office/drawing/2014/main" id="{326FB74F-D999-D046-BFE7-B98DC74CB70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0" name="Rectangle 15">
                <a:extLst>
                  <a:ext uri="{FF2B5EF4-FFF2-40B4-BE49-F238E27FC236}">
                    <a16:creationId xmlns:a16="http://schemas.microsoft.com/office/drawing/2014/main" id="{C2BC19E4-E69F-A341-94CF-C7A894C583D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TextBox 85">
              <a:extLst>
                <a:ext uri="{FF2B5EF4-FFF2-40B4-BE49-F238E27FC236}">
                  <a16:creationId xmlns:a16="http://schemas.microsoft.com/office/drawing/2014/main" id="{64F3308D-C5B6-154B-AC74-00785B489AAA}"/>
                </a:ext>
              </a:extLst>
            </p:cNvPr>
            <p:cNvSpPr txBox="1"/>
            <p:nvPr/>
          </p:nvSpPr>
          <p:spPr>
            <a:xfrm>
              <a:off x="2955963" y="232510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7" name="TextBox 86">
              <a:extLst>
                <a:ext uri="{FF2B5EF4-FFF2-40B4-BE49-F238E27FC236}">
                  <a16:creationId xmlns:a16="http://schemas.microsoft.com/office/drawing/2014/main" id="{1A23F8CD-F0A1-E249-95FC-9F487C704794}"/>
                </a:ext>
              </a:extLst>
            </p:cNvPr>
            <p:cNvSpPr txBox="1"/>
            <p:nvPr/>
          </p:nvSpPr>
          <p:spPr>
            <a:xfrm>
              <a:off x="834664" y="3180170"/>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8" name="TextBox 87">
              <a:extLst>
                <a:ext uri="{FF2B5EF4-FFF2-40B4-BE49-F238E27FC236}">
                  <a16:creationId xmlns:a16="http://schemas.microsoft.com/office/drawing/2014/main" id="{AA18C508-A165-B648-8192-E8169E3C8B29}"/>
                </a:ext>
              </a:extLst>
            </p:cNvPr>
            <p:cNvSpPr txBox="1"/>
            <p:nvPr/>
          </p:nvSpPr>
          <p:spPr>
            <a:xfrm>
              <a:off x="2552600" y="376821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89" name="TextBox 88">
              <a:extLst>
                <a:ext uri="{FF2B5EF4-FFF2-40B4-BE49-F238E27FC236}">
                  <a16:creationId xmlns:a16="http://schemas.microsoft.com/office/drawing/2014/main" id="{4A5F089B-C51A-AD40-846C-10739C2A53D9}"/>
                </a:ext>
              </a:extLst>
            </p:cNvPr>
            <p:cNvSpPr txBox="1"/>
            <p:nvPr/>
          </p:nvSpPr>
          <p:spPr>
            <a:xfrm>
              <a:off x="2483200" y="233221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0" name="TextBox 89">
              <a:extLst>
                <a:ext uri="{FF2B5EF4-FFF2-40B4-BE49-F238E27FC236}">
                  <a16:creationId xmlns:a16="http://schemas.microsoft.com/office/drawing/2014/main" id="{5F76B5EB-C6FB-D941-B540-F6EE5CE4E669}"/>
                </a:ext>
              </a:extLst>
            </p:cNvPr>
            <p:cNvSpPr txBox="1"/>
            <p:nvPr/>
          </p:nvSpPr>
          <p:spPr>
            <a:xfrm>
              <a:off x="1109421" y="264564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1" name="TextBox 90">
              <a:extLst>
                <a:ext uri="{FF2B5EF4-FFF2-40B4-BE49-F238E27FC236}">
                  <a16:creationId xmlns:a16="http://schemas.microsoft.com/office/drawing/2014/main" id="{505D059F-C5D1-C746-93F0-CC86B744A85F}"/>
                </a:ext>
              </a:extLst>
            </p:cNvPr>
            <p:cNvSpPr txBox="1"/>
            <p:nvPr/>
          </p:nvSpPr>
          <p:spPr>
            <a:xfrm>
              <a:off x="1336694" y="3416700"/>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sp>
          <p:nvSpPr>
            <p:cNvPr id="92" name="Freeform 12">
              <a:extLst>
                <a:ext uri="{FF2B5EF4-FFF2-40B4-BE49-F238E27FC236}">
                  <a16:creationId xmlns:a16="http://schemas.microsoft.com/office/drawing/2014/main" id="{2768725A-214F-7A45-BE68-E3C2D5BA1117}"/>
                </a:ext>
              </a:extLst>
            </p:cNvPr>
            <p:cNvSpPr>
              <a:spLocks noChangeAspect="1"/>
            </p:cNvSpPr>
            <p:nvPr/>
          </p:nvSpPr>
          <p:spPr bwMode="auto">
            <a:xfrm>
              <a:off x="2800144" y="2834361"/>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3" name="Group 220">
              <a:extLst>
                <a:ext uri="{FF2B5EF4-FFF2-40B4-BE49-F238E27FC236}">
                  <a16:creationId xmlns:a16="http://schemas.microsoft.com/office/drawing/2014/main" id="{345382D6-ED03-C94E-9C18-7A1FDA07F5A6}"/>
                </a:ext>
              </a:extLst>
            </p:cNvPr>
            <p:cNvGrpSpPr>
              <a:grpSpLocks/>
            </p:cNvGrpSpPr>
            <p:nvPr/>
          </p:nvGrpSpPr>
          <p:grpSpPr bwMode="auto">
            <a:xfrm>
              <a:off x="2812043" y="3534194"/>
              <a:ext cx="140150" cy="279698"/>
              <a:chOff x="3280" y="3072"/>
              <a:chExt cx="96" cy="192"/>
            </a:xfrm>
          </p:grpSpPr>
          <p:sp>
            <p:nvSpPr>
              <p:cNvPr id="97" name="Line 17">
                <a:extLst>
                  <a:ext uri="{FF2B5EF4-FFF2-40B4-BE49-F238E27FC236}">
                    <a16:creationId xmlns:a16="http://schemas.microsoft.com/office/drawing/2014/main" id="{0854CE63-2106-2B4F-BF9E-A86A007D15EA}"/>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8">
                <a:extLst>
                  <a:ext uri="{FF2B5EF4-FFF2-40B4-BE49-F238E27FC236}">
                    <a16:creationId xmlns:a16="http://schemas.microsoft.com/office/drawing/2014/main" id="{A341C4CF-CC8E-6045-A44F-F6C04D52FB68}"/>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94" name="TextBox 93">
              <a:extLst>
                <a:ext uri="{FF2B5EF4-FFF2-40B4-BE49-F238E27FC236}">
                  <a16:creationId xmlns:a16="http://schemas.microsoft.com/office/drawing/2014/main" id="{183E4B00-A23C-7548-A2B7-76ACA0C6339D}"/>
                </a:ext>
              </a:extLst>
            </p:cNvPr>
            <p:cNvSpPr txBox="1"/>
            <p:nvPr/>
          </p:nvSpPr>
          <p:spPr>
            <a:xfrm>
              <a:off x="2152217" y="1627562"/>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mj-lt"/>
                  <a:ea typeface="+mj-ea"/>
                  <a:cs typeface="+mj-cs"/>
                  <a:sym typeface="Helvetica"/>
                </a:rPr>
                <a:t>V</a:t>
              </a:r>
              <a:r>
                <a:rPr lang="en-US" baseline="-25000" dirty="0">
                  <a:solidFill>
                    <a:srgbClr val="000000"/>
                  </a:solidFill>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95" name="Freeform 12">
              <a:extLst>
                <a:ext uri="{FF2B5EF4-FFF2-40B4-BE49-F238E27FC236}">
                  <a16:creationId xmlns:a16="http://schemas.microsoft.com/office/drawing/2014/main" id="{02F51AF6-0BE0-4B41-B275-230B508AEF98}"/>
                </a:ext>
              </a:extLst>
            </p:cNvPr>
            <p:cNvSpPr>
              <a:spLocks noChangeAspect="1"/>
            </p:cNvSpPr>
            <p:nvPr/>
          </p:nvSpPr>
          <p:spPr bwMode="auto">
            <a:xfrm>
              <a:off x="2243136" y="209328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TextBox 95">
              <a:extLst>
                <a:ext uri="{FF2B5EF4-FFF2-40B4-BE49-F238E27FC236}">
                  <a16:creationId xmlns:a16="http://schemas.microsoft.com/office/drawing/2014/main" id="{9B846CD4-9F42-6940-B37E-98B1C6498FF7}"/>
                </a:ext>
              </a:extLst>
            </p:cNvPr>
            <p:cNvSpPr txBox="1"/>
            <p:nvPr/>
          </p:nvSpPr>
          <p:spPr>
            <a:xfrm>
              <a:off x="2952193" y="2966495"/>
              <a:ext cx="3314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grpSp>
    </p:spTree>
    <p:extLst>
      <p:ext uri="{BB962C8B-B14F-4D97-AF65-F5344CB8AC3E}">
        <p14:creationId xmlns:p14="http://schemas.microsoft.com/office/powerpoint/2010/main" val="127257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2768" y="1245277"/>
                <a:ext cx="8613329" cy="531427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2768" y="1245277"/>
                <a:ext cx="8613329" cy="5314274"/>
              </a:xfrm>
              <a:blipFill>
                <a:blip r:embed="rId3"/>
                <a:stretch>
                  <a:fillRect l="-4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grpSp>
        <p:nvGrpSpPr>
          <p:cNvPr id="4" name="Group 3">
            <a:extLst>
              <a:ext uri="{FF2B5EF4-FFF2-40B4-BE49-F238E27FC236}">
                <a16:creationId xmlns:a16="http://schemas.microsoft.com/office/drawing/2014/main" id="{3A936953-7E78-0D48-97AC-66C539896BE3}"/>
              </a:ext>
            </a:extLst>
          </p:cNvPr>
          <p:cNvGrpSpPr/>
          <p:nvPr/>
        </p:nvGrpSpPr>
        <p:grpSpPr>
          <a:xfrm>
            <a:off x="316032" y="1973894"/>
            <a:ext cx="2891938" cy="2247819"/>
            <a:chOff x="411845" y="1921940"/>
            <a:chExt cx="2891938" cy="2247819"/>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1734201" y="370822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390124" y="3094718"/>
              <a:ext cx="962219" cy="668416"/>
              <a:chOff x="4764938" y="2696509"/>
              <a:chExt cx="962219" cy="668416"/>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373587" y="269650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grpSp>
          <p:nvGrpSpPr>
            <p:cNvPr id="12" name="Group 13">
              <a:extLst>
                <a:ext uri="{FF2B5EF4-FFF2-40B4-BE49-F238E27FC236}">
                  <a16:creationId xmlns:a16="http://schemas.microsoft.com/office/drawing/2014/main" id="{5E73F1E0-889C-BF47-805B-C5C8209312E3}"/>
                </a:ext>
              </a:extLst>
            </p:cNvPr>
            <p:cNvGrpSpPr>
              <a:grpSpLocks noChangeAspect="1"/>
            </p:cNvGrpSpPr>
            <p:nvPr/>
          </p:nvGrpSpPr>
          <p:grpSpPr bwMode="auto">
            <a:xfrm>
              <a:off x="1958270" y="2345246"/>
              <a:ext cx="245263" cy="174811"/>
              <a:chOff x="1344" y="2016"/>
              <a:chExt cx="336" cy="240"/>
            </a:xfrm>
          </p:grpSpPr>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060864" y="246100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823207" y="2801277"/>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3">
              <a:extLst>
                <a:ext uri="{FF2B5EF4-FFF2-40B4-BE49-F238E27FC236}">
                  <a16:creationId xmlns:a16="http://schemas.microsoft.com/office/drawing/2014/main" id="{D2F3141C-04DD-6E4B-94F4-D207CA023303}"/>
                </a:ext>
              </a:extLst>
            </p:cNvPr>
            <p:cNvGrpSpPr>
              <a:grpSpLocks noChangeAspect="1"/>
            </p:cNvGrpSpPr>
            <p:nvPr/>
          </p:nvGrpSpPr>
          <p:grpSpPr bwMode="auto">
            <a:xfrm>
              <a:off x="1136984" y="3078444"/>
              <a:ext cx="245263" cy="174811"/>
              <a:chOff x="1344" y="2016"/>
              <a:chExt cx="336" cy="240"/>
            </a:xfrm>
          </p:grpSpPr>
          <p:sp>
            <p:nvSpPr>
              <p:cNvPr id="46" name="Oval 14">
                <a:extLst>
                  <a:ext uri="{FF2B5EF4-FFF2-40B4-BE49-F238E27FC236}">
                    <a16:creationId xmlns:a16="http://schemas.microsoft.com/office/drawing/2014/main" id="{7A1E2322-7D5C-F241-8845-0A0340D89861}"/>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Rectangle 15">
                <a:extLst>
                  <a:ext uri="{FF2B5EF4-FFF2-40B4-BE49-F238E27FC236}">
                    <a16:creationId xmlns:a16="http://schemas.microsoft.com/office/drawing/2014/main" id="{B6AE4205-E97A-A447-B6F8-3DFF381579C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246137" y="3890061"/>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247436" y="321054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409198" y="280347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3">
              <a:extLst>
                <a:ext uri="{FF2B5EF4-FFF2-40B4-BE49-F238E27FC236}">
                  <a16:creationId xmlns:a16="http://schemas.microsoft.com/office/drawing/2014/main" id="{70148E40-4A0F-2140-8BCB-70094D95E9AC}"/>
                </a:ext>
              </a:extLst>
            </p:cNvPr>
            <p:cNvGrpSpPr>
              <a:grpSpLocks noChangeAspect="1"/>
            </p:cNvGrpSpPr>
            <p:nvPr/>
          </p:nvGrpSpPr>
          <p:grpSpPr bwMode="auto">
            <a:xfrm>
              <a:off x="411845" y="3078444"/>
              <a:ext cx="245263" cy="174811"/>
              <a:chOff x="1344" y="2016"/>
              <a:chExt cx="336" cy="240"/>
            </a:xfrm>
          </p:grpSpPr>
          <p:sp>
            <p:nvSpPr>
              <p:cNvPr id="38" name="Oval 14">
                <a:extLst>
                  <a:ext uri="{FF2B5EF4-FFF2-40B4-BE49-F238E27FC236}">
                    <a16:creationId xmlns:a16="http://schemas.microsoft.com/office/drawing/2014/main" id="{EF7C82E6-AAF4-8243-9A8B-D8B764101D2C}"/>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Rectangle 15">
                <a:extLst>
                  <a:ext uri="{FF2B5EF4-FFF2-40B4-BE49-F238E27FC236}">
                    <a16:creationId xmlns:a16="http://schemas.microsoft.com/office/drawing/2014/main" id="{226C8C4E-82D9-2340-9072-9D1A38768E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13">
              <a:extLst>
                <a:ext uri="{FF2B5EF4-FFF2-40B4-BE49-F238E27FC236}">
                  <a16:creationId xmlns:a16="http://schemas.microsoft.com/office/drawing/2014/main" id="{C5060582-96D6-A940-9FD4-BF84774BD3A5}"/>
                </a:ext>
              </a:extLst>
            </p:cNvPr>
            <p:cNvGrpSpPr>
              <a:grpSpLocks noChangeAspect="1"/>
            </p:cNvGrpSpPr>
            <p:nvPr/>
          </p:nvGrpSpPr>
          <p:grpSpPr bwMode="auto">
            <a:xfrm>
              <a:off x="2762202" y="3075037"/>
              <a:ext cx="245263" cy="174811"/>
              <a:chOff x="1344" y="2016"/>
              <a:chExt cx="336" cy="240"/>
            </a:xfrm>
          </p:grpSpPr>
          <p:sp>
            <p:nvSpPr>
              <p:cNvPr id="36" name="Oval 14">
                <a:extLst>
                  <a:ext uri="{FF2B5EF4-FFF2-40B4-BE49-F238E27FC236}">
                    <a16:creationId xmlns:a16="http://schemas.microsoft.com/office/drawing/2014/main" id="{89BCA7FE-063E-AA46-AB24-0879B3D8CAC7}"/>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Rectangle 15">
                <a:extLst>
                  <a:ext uri="{FF2B5EF4-FFF2-40B4-BE49-F238E27FC236}">
                    <a16:creationId xmlns:a16="http://schemas.microsoft.com/office/drawing/2014/main" id="{ACFB522F-0646-A648-982F-E9788356F98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2781124" y="2691292"/>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out</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493035" y="3268354"/>
              <a:ext cx="522659"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315774" y="258732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715581" y="262788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895962" y="3504449"/>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2869234" y="3881415"/>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2870534" y="3201902"/>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583361" y="3356381"/>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70731" y="19219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3745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MOSFETs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412552" y="1468658"/>
                <a:ext cx="8046488" cy="4070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ea typeface="Arial" charset="0"/>
                    <a:cs typeface="Arial" charset="0"/>
                  </a:rPr>
                  <a:t>MOSFET circuit model,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sub>
                    </m:sSub>
                  </m:oMath>
                </a14:m>
                <a:r>
                  <a:rPr lang="en-US" sz="2000" dirty="0">
                    <a:ea typeface="Arial" charset="0"/>
                    <a:cs typeface="Arial" charset="0"/>
                  </a:rPr>
                  <a:t>is threshold voltage, </a:t>
                </a:r>
                <a14:m>
                  <m:oMath xmlns:m="http://schemas.openxmlformats.org/officeDocument/2006/math">
                    <m:r>
                      <a:rPr lang="en-US" sz="2000" b="0" i="1" smtClean="0">
                        <a:latin typeface="Cambria Math" panose="02040503050406030204" pitchFamily="18" charset="0"/>
                        <a:ea typeface="Arial" charset="0"/>
                        <a:cs typeface="Arial" charset="0"/>
                      </a:rPr>
                      <m:t>𝑊</m:t>
                    </m:r>
                  </m:oMath>
                </a14:m>
                <a:r>
                  <a:rPr lang="en-US" sz="2000" dirty="0">
                    <a:ea typeface="Arial" charset="0"/>
                    <a:cs typeface="Arial" charset="0"/>
                  </a:rPr>
                  <a:t>is channel width, </a:t>
                </a:r>
                <a14:m>
                  <m:oMath xmlns:m="http://schemas.openxmlformats.org/officeDocument/2006/math">
                    <m:r>
                      <a:rPr lang="en-US" sz="2000" b="0" i="1" smtClean="0">
                        <a:latin typeface="Cambria Math" panose="02040503050406030204" pitchFamily="18" charset="0"/>
                        <a:ea typeface="Arial" charset="0"/>
                        <a:cs typeface="Arial" charset="0"/>
                      </a:rPr>
                      <m:t>𝐿</m:t>
                    </m:r>
                  </m:oMath>
                </a14:m>
                <a:r>
                  <a:rPr lang="en-US" sz="2000" dirty="0">
                    <a:ea typeface="Arial" charset="0"/>
                    <a:cs typeface="Arial" charset="0"/>
                  </a:rPr>
                  <a:t> is channel length</a:t>
                </a:r>
              </a:p>
              <a:p>
                <a:pPr marL="800100" lvl="1" indent="-342900" algn="l">
                  <a:spcBef>
                    <a:spcPts val="400"/>
                  </a:spcBef>
                  <a:buFont typeface="Arial" panose="020B0604020202020204" pitchFamily="34" charset="0"/>
                  <a:buChar char="•"/>
                </a:pPr>
                <a:r>
                  <a:rPr lang="en-US" dirty="0">
                    <a:ea typeface="Arial" charset="0"/>
                    <a:cs typeface="Arial" charset="0"/>
                  </a:rPr>
                  <a:t>Ohmic: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cs typeface="Arial" charset="0"/>
                      </a:rPr>
                      <m:t>𝑘</m:t>
                    </m:r>
                    <m:d>
                      <m:dPr>
                        <m:ctrlPr>
                          <a:rPr lang="en-US" b="0" i="1" smtClean="0">
                            <a:latin typeface="Cambria Math" panose="02040503050406030204" pitchFamily="18" charset="0"/>
                            <a:cs typeface="Arial" charset="0"/>
                          </a:rPr>
                        </m:ctrlPr>
                      </m:dPr>
                      <m:e>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𝑊</m:t>
                            </m:r>
                          </m:num>
                          <m:den>
                            <m:r>
                              <a:rPr lang="en-US" b="0" i="1" smtClean="0">
                                <a:latin typeface="Cambria Math" panose="02040503050406030204" pitchFamily="18" charset="0"/>
                                <a:cs typeface="Arial" charset="0"/>
                              </a:rPr>
                              <m:t>𝐿</m:t>
                            </m:r>
                          </m:den>
                        </m:f>
                      </m:e>
                    </m:d>
                    <m:r>
                      <a:rPr lang="en-US" b="0" i="1" smtClean="0">
                        <a:latin typeface="Cambria Math" panose="02040503050406030204" pitchFamily="18" charset="0"/>
                        <a:cs typeface="Arial" charset="0"/>
                      </a:rPr>
                      <m:t>[2</m:t>
                    </m:r>
                    <m:d>
                      <m:dPr>
                        <m:ctrlPr>
                          <a:rPr lang="en-US" b="0" i="1" smtClean="0">
                            <a:latin typeface="Cambria Math" panose="02040503050406030204" pitchFamily="18" charset="0"/>
                            <a:cs typeface="Arial" charset="0"/>
                          </a:rPr>
                        </m:ctrlPr>
                      </m:d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𝐺𝑆</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𝑇</m:t>
                            </m:r>
                          </m:sub>
                        </m:sSub>
                      </m:e>
                    </m:d>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𝐷𝑆</m:t>
                            </m:r>
                          </m:sub>
                        </m:sSub>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oMath>
                </a14:m>
                <a:endParaRPr lang="en-US" dirty="0">
                  <a:ea typeface="Arial" charset="0"/>
                  <a:cs typeface="Arial" charset="0"/>
                </a:endParaRPr>
              </a:p>
              <a:p>
                <a:pPr marL="800100" lvl="1" indent="-342900" algn="l">
                  <a:spcBef>
                    <a:spcPts val="400"/>
                  </a:spcBef>
                  <a:buFont typeface="Arial" panose="020B0604020202020204" pitchFamily="34" charset="0"/>
                  <a:buChar char="•"/>
                </a:pPr>
                <a:r>
                  <a:rPr lang="en-US" dirty="0">
                    <a:ea typeface="Arial" charset="0"/>
                    <a:cs typeface="Arial" charset="0"/>
                  </a:rPr>
                  <a:t>Saturation: </a:t>
                </a: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𝐼</m:t>
                        </m:r>
                      </m:e>
                      <m:sub>
                        <m:r>
                          <a:rPr lang="en-US" i="1">
                            <a:latin typeface="Cambria Math" panose="02040503050406030204" pitchFamily="18" charset="0"/>
                            <a:cs typeface="Arial" charset="0"/>
                          </a:rPr>
                          <m:t>𝐷</m:t>
                        </m:r>
                      </m:sub>
                    </m:sSub>
                    <m:r>
                      <a:rPr lang="en-US" i="1">
                        <a:latin typeface="Cambria Math" panose="02040503050406030204" pitchFamily="18" charset="0"/>
                        <a:cs typeface="Arial" charset="0"/>
                      </a:rPr>
                      <m:t>=</m:t>
                    </m:r>
                    <m:r>
                      <a:rPr lang="en-US" i="1">
                        <a:latin typeface="Cambria Math" panose="02040503050406030204" pitchFamily="18" charset="0"/>
                        <a:cs typeface="Arial" charset="0"/>
                      </a:rPr>
                      <m:t>𝑘</m:t>
                    </m:r>
                    <m:d>
                      <m:dPr>
                        <m:ctrlPr>
                          <a:rPr lang="en-US" i="1">
                            <a:latin typeface="Cambria Math" panose="02040503050406030204" pitchFamily="18" charset="0"/>
                            <a:cs typeface="Arial" charset="0"/>
                          </a:rPr>
                        </m:ctrlPr>
                      </m:dPr>
                      <m:e>
                        <m:f>
                          <m:fPr>
                            <m:ctrlPr>
                              <a:rPr lang="en-US" i="1">
                                <a:latin typeface="Cambria Math" panose="02040503050406030204" pitchFamily="18" charset="0"/>
                                <a:cs typeface="Arial" charset="0"/>
                              </a:rPr>
                            </m:ctrlPr>
                          </m:fPr>
                          <m:num>
                            <m:r>
                              <a:rPr lang="en-US" i="1">
                                <a:latin typeface="Cambria Math" panose="02040503050406030204" pitchFamily="18" charset="0"/>
                                <a:cs typeface="Arial" charset="0"/>
                              </a:rPr>
                              <m:t>𝑊</m:t>
                            </m:r>
                          </m:num>
                          <m:den>
                            <m:r>
                              <a:rPr lang="en-US" i="1">
                                <a:latin typeface="Cambria Math" panose="02040503050406030204" pitchFamily="18" charset="0"/>
                                <a:cs typeface="Arial" charset="0"/>
                              </a:rPr>
                              <m:t>𝐿</m:t>
                            </m:r>
                          </m:den>
                        </m:f>
                      </m:e>
                    </m:d>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𝐺𝑆</m:t>
                            </m:r>
                          </m:sub>
                        </m:sSub>
                        <m:r>
                          <a:rPr lang="en-US" i="1">
                            <a:latin typeface="Cambria Math" panose="02040503050406030204" pitchFamily="18" charset="0"/>
                            <a:cs typeface="Arial" charset="0"/>
                          </a:rPr>
                          <m: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𝑇</m:t>
                            </m:r>
                          </m:sub>
                        </m:sSub>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𝐼</m:t>
                        </m:r>
                      </m:e>
                      <m:sub>
                        <m:r>
                          <a:rPr lang="en-US" b="0" i="1" smtClean="0">
                            <a:latin typeface="Cambria Math" panose="02040503050406030204" pitchFamily="18" charset="0"/>
                            <a:cs typeface="Arial" charset="0"/>
                          </a:rPr>
                          <m:t>𝐷𝑆</m:t>
                        </m:r>
                      </m:sub>
                    </m:sSub>
                  </m:oMath>
                </a14:m>
                <a:endParaRPr lang="en-US" dirty="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412552" y="1468658"/>
                <a:ext cx="8046488" cy="4070025"/>
              </a:xfrm>
              <a:prstGeom prst="rect">
                <a:avLst/>
              </a:prstGeom>
              <a:blipFill>
                <a:blip r:embed="rId3"/>
                <a:stretch>
                  <a:fillRect l="-630" t="-1863"/>
                </a:stretch>
              </a:blipFill>
            </p:spPr>
            <p:txBody>
              <a:bodyPr/>
              <a:lstStyle/>
              <a:p>
                <a:r>
                  <a:rPr lang="en-US">
                    <a:noFill/>
                  </a:rPr>
                  <a:t> </a:t>
                </a:r>
              </a:p>
            </p:txBody>
          </p:sp>
        </mc:Fallback>
      </mc:AlternateContent>
      <p:grpSp>
        <p:nvGrpSpPr>
          <p:cNvPr id="135" name="Group 134">
            <a:extLst>
              <a:ext uri="{FF2B5EF4-FFF2-40B4-BE49-F238E27FC236}">
                <a16:creationId xmlns:a16="http://schemas.microsoft.com/office/drawing/2014/main" id="{CEDAFA9E-0A41-684B-88E3-E46692471E5A}"/>
              </a:ext>
            </a:extLst>
          </p:cNvPr>
          <p:cNvGrpSpPr/>
          <p:nvPr/>
        </p:nvGrpSpPr>
        <p:grpSpPr>
          <a:xfrm>
            <a:off x="10140654" y="2275834"/>
            <a:ext cx="1330910" cy="1354987"/>
            <a:chOff x="9916468" y="4620604"/>
            <a:chExt cx="1330910" cy="1354987"/>
          </a:xfrm>
        </p:grpSpPr>
        <p:sp>
          <p:nvSpPr>
            <p:cNvPr id="136" name="TextBox 135">
              <a:extLst>
                <a:ext uri="{FF2B5EF4-FFF2-40B4-BE49-F238E27FC236}">
                  <a16:creationId xmlns:a16="http://schemas.microsoft.com/office/drawing/2014/main" id="{1A5720A2-7299-2049-A517-5B0E3B97DCA7}"/>
                </a:ext>
              </a:extLst>
            </p:cNvPr>
            <p:cNvSpPr txBox="1"/>
            <p:nvPr/>
          </p:nvSpPr>
          <p:spPr>
            <a:xfrm>
              <a:off x="10893808" y="563667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37" name="TextBox 136">
              <a:extLst>
                <a:ext uri="{FF2B5EF4-FFF2-40B4-BE49-F238E27FC236}">
                  <a16:creationId xmlns:a16="http://schemas.microsoft.com/office/drawing/2014/main" id="{BA95F848-938C-0C42-97FD-7B4BD7674A50}"/>
                </a:ext>
              </a:extLst>
            </p:cNvPr>
            <p:cNvSpPr txBox="1"/>
            <p:nvPr/>
          </p:nvSpPr>
          <p:spPr>
            <a:xfrm>
              <a:off x="10866103" y="4620604"/>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8" name="Group 13">
              <a:extLst>
                <a:ext uri="{FF2B5EF4-FFF2-40B4-BE49-F238E27FC236}">
                  <a16:creationId xmlns:a16="http://schemas.microsoft.com/office/drawing/2014/main" id="{95F52FF2-342D-FA4F-8198-DC55DA835E98}"/>
                </a:ext>
              </a:extLst>
            </p:cNvPr>
            <p:cNvGrpSpPr>
              <a:grpSpLocks noChangeAspect="1"/>
            </p:cNvGrpSpPr>
            <p:nvPr/>
          </p:nvGrpSpPr>
          <p:grpSpPr bwMode="auto">
            <a:xfrm>
              <a:off x="10633425" y="5796441"/>
              <a:ext cx="245263" cy="174811"/>
              <a:chOff x="1344" y="2016"/>
              <a:chExt cx="336" cy="240"/>
            </a:xfrm>
          </p:grpSpPr>
          <p:sp>
            <p:nvSpPr>
              <p:cNvPr id="156" name="Oval 14">
                <a:extLst>
                  <a:ext uri="{FF2B5EF4-FFF2-40B4-BE49-F238E27FC236}">
                    <a16:creationId xmlns:a16="http://schemas.microsoft.com/office/drawing/2014/main" id="{22C1D566-20BB-934A-B831-5D56C7EF3A5D}"/>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7" name="Rectangle 15">
                <a:extLst>
                  <a:ext uri="{FF2B5EF4-FFF2-40B4-BE49-F238E27FC236}">
                    <a16:creationId xmlns:a16="http://schemas.microsoft.com/office/drawing/2014/main" id="{E8A53FB8-038D-7347-B1F2-6D2066D4DB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9" name="TextBox 138">
              <a:extLst>
                <a:ext uri="{FF2B5EF4-FFF2-40B4-BE49-F238E27FC236}">
                  <a16:creationId xmlns:a16="http://schemas.microsoft.com/office/drawing/2014/main" id="{FE58F453-C2F0-2B43-890A-9DF3383839AB}"/>
                </a:ext>
              </a:extLst>
            </p:cNvPr>
            <p:cNvSpPr txBox="1"/>
            <p:nvPr/>
          </p:nvSpPr>
          <p:spPr>
            <a:xfrm>
              <a:off x="9916468" y="5053041"/>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40" name="Group 139">
              <a:extLst>
                <a:ext uri="{FF2B5EF4-FFF2-40B4-BE49-F238E27FC236}">
                  <a16:creationId xmlns:a16="http://schemas.microsoft.com/office/drawing/2014/main" id="{7CC70989-F9CC-6D41-A3EC-8A03690082E2}"/>
                </a:ext>
              </a:extLst>
            </p:cNvPr>
            <p:cNvGrpSpPr/>
            <p:nvPr/>
          </p:nvGrpSpPr>
          <p:grpSpPr>
            <a:xfrm>
              <a:off x="10148976" y="4889558"/>
              <a:ext cx="715494" cy="966152"/>
              <a:chOff x="1155064" y="908720"/>
              <a:chExt cx="715494" cy="966152"/>
            </a:xfrm>
          </p:grpSpPr>
          <p:sp>
            <p:nvSpPr>
              <p:cNvPr id="147" name="Oval 146">
                <a:extLst>
                  <a:ext uri="{FF2B5EF4-FFF2-40B4-BE49-F238E27FC236}">
                    <a16:creationId xmlns:a16="http://schemas.microsoft.com/office/drawing/2014/main" id="{A59F9FA4-D226-2449-9EDD-0EB95075AF7E}"/>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48" name="Straight Arrow Connector 147">
                <a:extLst>
                  <a:ext uri="{FF2B5EF4-FFF2-40B4-BE49-F238E27FC236}">
                    <a16:creationId xmlns:a16="http://schemas.microsoft.com/office/drawing/2014/main" id="{43BF9C8B-BC8B-3F4E-BDFA-F0CD62C07378}"/>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E7E7FCF6-7124-FA4D-95F6-130E14C7CF8B}"/>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02AEDAF3-BBE0-3842-8633-F9554B57D385}"/>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846643F-1318-FF42-B84C-08F4B0FD6652}"/>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D9A8BAC9-DC5E-3A46-9D25-D51A37DF5165}"/>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D0AF0BCB-F2A5-1849-880C-8B1FB0A64189}"/>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CDD5E61-0953-AF4C-9898-AEE3C489559F}"/>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783267FC-13D1-DD42-8E34-B22073EC1FEC}"/>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141" name="Group 13">
              <a:extLst>
                <a:ext uri="{FF2B5EF4-FFF2-40B4-BE49-F238E27FC236}">
                  <a16:creationId xmlns:a16="http://schemas.microsoft.com/office/drawing/2014/main" id="{2DB25127-1B88-BE45-8B25-AE9E9D0B3FA1}"/>
                </a:ext>
              </a:extLst>
            </p:cNvPr>
            <p:cNvGrpSpPr>
              <a:grpSpLocks noChangeAspect="1"/>
            </p:cNvGrpSpPr>
            <p:nvPr/>
          </p:nvGrpSpPr>
          <p:grpSpPr bwMode="auto">
            <a:xfrm>
              <a:off x="9956168" y="5461868"/>
              <a:ext cx="245263" cy="174811"/>
              <a:chOff x="1344" y="2016"/>
              <a:chExt cx="336" cy="240"/>
            </a:xfrm>
          </p:grpSpPr>
          <p:sp>
            <p:nvSpPr>
              <p:cNvPr id="145" name="Oval 14">
                <a:extLst>
                  <a:ext uri="{FF2B5EF4-FFF2-40B4-BE49-F238E27FC236}">
                    <a16:creationId xmlns:a16="http://schemas.microsoft.com/office/drawing/2014/main" id="{7F464B4A-9CBC-8645-BBFF-1E074DBA1725}"/>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6" name="Rectangle 15">
                <a:extLst>
                  <a:ext uri="{FF2B5EF4-FFF2-40B4-BE49-F238E27FC236}">
                    <a16:creationId xmlns:a16="http://schemas.microsoft.com/office/drawing/2014/main" id="{457F18E4-B888-FC43-A257-B96BA03B33D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42" name="Group 13">
              <a:extLst>
                <a:ext uri="{FF2B5EF4-FFF2-40B4-BE49-F238E27FC236}">
                  <a16:creationId xmlns:a16="http://schemas.microsoft.com/office/drawing/2014/main" id="{F863DFC2-63FF-6844-B354-B9C22B0F7738}"/>
                </a:ext>
              </a:extLst>
            </p:cNvPr>
            <p:cNvGrpSpPr>
              <a:grpSpLocks noChangeAspect="1"/>
            </p:cNvGrpSpPr>
            <p:nvPr/>
          </p:nvGrpSpPr>
          <p:grpSpPr bwMode="auto">
            <a:xfrm>
              <a:off x="10624764" y="4782128"/>
              <a:ext cx="245263" cy="174811"/>
              <a:chOff x="1344" y="2016"/>
              <a:chExt cx="336" cy="240"/>
            </a:xfrm>
          </p:grpSpPr>
          <p:sp>
            <p:nvSpPr>
              <p:cNvPr id="143" name="Oval 14">
                <a:extLst>
                  <a:ext uri="{FF2B5EF4-FFF2-40B4-BE49-F238E27FC236}">
                    <a16:creationId xmlns:a16="http://schemas.microsoft.com/office/drawing/2014/main" id="{937B7CF6-895E-454A-96B5-F6DFB0EC2778}"/>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4" name="Rectangle 15">
                <a:extLst>
                  <a:ext uri="{FF2B5EF4-FFF2-40B4-BE49-F238E27FC236}">
                    <a16:creationId xmlns:a16="http://schemas.microsoft.com/office/drawing/2014/main" id="{337E49AE-E7AA-484F-9E0A-107876CCD5F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6" name="TextBox 5">
            <a:extLst>
              <a:ext uri="{FF2B5EF4-FFF2-40B4-BE49-F238E27FC236}">
                <a16:creationId xmlns:a16="http://schemas.microsoft.com/office/drawing/2014/main" id="{A351F790-09C1-494A-9530-D9B0F66B8CAB}"/>
              </a:ext>
            </a:extLst>
          </p:cNvPr>
          <p:cNvSpPr txBox="1"/>
          <p:nvPr/>
        </p:nvSpPr>
        <p:spPr>
          <a:xfrm>
            <a:off x="9982987" y="3780148"/>
            <a:ext cx="2083322" cy="338554"/>
          </a:xfrm>
          <a:prstGeom prst="rect">
            <a:avLst/>
          </a:prstGeom>
          <a:noFill/>
        </p:spPr>
        <p:txBody>
          <a:bodyPr wrap="square" rtlCol="0">
            <a:spAutoFit/>
          </a:bodyPr>
          <a:lstStyle/>
          <a:p>
            <a:r>
              <a:rPr lang="en-US" sz="1600" dirty="0"/>
              <a:t>N channel MOSFET</a:t>
            </a:r>
          </a:p>
        </p:txBody>
      </p:sp>
    </p:spTree>
    <p:extLst>
      <p:ext uri="{BB962C8B-B14F-4D97-AF65-F5344CB8AC3E}">
        <p14:creationId xmlns:p14="http://schemas.microsoft.com/office/powerpoint/2010/main" val="29033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1" y="1133305"/>
                <a:ext cx="4984871" cy="5015222"/>
              </a:xfrm>
            </p:spPr>
            <p:txBody>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1" y="1133305"/>
                <a:ext cx="4984871" cy="5015222"/>
              </a:xfrm>
              <a:blipFill>
                <a:blip r:embed="rId2"/>
                <a:stretch>
                  <a:fillRect l="-10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grpSp>
        <p:nvGrpSpPr>
          <p:cNvPr id="64" name="Group 63">
            <a:extLst>
              <a:ext uri="{FF2B5EF4-FFF2-40B4-BE49-F238E27FC236}">
                <a16:creationId xmlns:a16="http://schemas.microsoft.com/office/drawing/2014/main" id="{07E9DFF4-AD95-3644-98C4-5E1136F9148B}"/>
              </a:ext>
            </a:extLst>
          </p:cNvPr>
          <p:cNvGrpSpPr/>
          <p:nvPr/>
        </p:nvGrpSpPr>
        <p:grpSpPr>
          <a:xfrm>
            <a:off x="190175" y="3746242"/>
            <a:ext cx="1727829" cy="2195208"/>
            <a:chOff x="306538" y="2934259"/>
            <a:chExt cx="1727829" cy="2195208"/>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302281" y="3642034"/>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36" name="Group 13">
              <a:extLst>
                <a:ext uri="{FF2B5EF4-FFF2-40B4-BE49-F238E27FC236}">
                  <a16:creationId xmlns:a16="http://schemas.microsoft.com/office/drawing/2014/main" id="{9D10B131-9FF7-854B-8820-548B205DD1EB}"/>
                </a:ext>
              </a:extLst>
            </p:cNvPr>
            <p:cNvGrpSpPr>
              <a:grpSpLocks noChangeAspect="1"/>
            </p:cNvGrpSpPr>
            <p:nvPr/>
          </p:nvGrpSpPr>
          <p:grpSpPr bwMode="auto">
            <a:xfrm>
              <a:off x="942227" y="3280871"/>
              <a:ext cx="234110" cy="195821"/>
              <a:chOff x="1344" y="2064"/>
              <a:chExt cx="192" cy="192"/>
            </a:xfrm>
          </p:grpSpPr>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252951" y="4246068"/>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38" name="Group 37">
              <a:extLst>
                <a:ext uri="{FF2B5EF4-FFF2-40B4-BE49-F238E27FC236}">
                  <a16:creationId xmlns:a16="http://schemas.microsoft.com/office/drawing/2014/main" id="{E9AAD459-2906-E44A-9E22-06506F755D1F}"/>
                </a:ext>
              </a:extLst>
            </p:cNvPr>
            <p:cNvGrpSpPr>
              <a:grpSpLocks noChangeAspect="1"/>
            </p:cNvGrpSpPr>
            <p:nvPr/>
          </p:nvGrpSpPr>
          <p:grpSpPr bwMode="auto">
            <a:xfrm>
              <a:off x="926779" y="4570443"/>
              <a:ext cx="234110" cy="195821"/>
              <a:chOff x="1344" y="2064"/>
              <a:chExt cx="192" cy="192"/>
            </a:xfrm>
          </p:grpSpPr>
          <p:sp>
            <p:nvSpPr>
              <p:cNvPr id="50" name="Oval 49">
                <a:extLst>
                  <a:ext uri="{FF2B5EF4-FFF2-40B4-BE49-F238E27FC236}">
                    <a16:creationId xmlns:a16="http://schemas.microsoft.com/office/drawing/2014/main" id="{82BBF8AB-F607-CB43-B730-935F2B808EA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1" name="Rectangle 50">
                <a:extLst>
                  <a:ext uri="{FF2B5EF4-FFF2-40B4-BE49-F238E27FC236}">
                    <a16:creationId xmlns:a16="http://schemas.microsoft.com/office/drawing/2014/main" id="{481BBED7-D4A5-7E48-95F6-30F40073EF7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39" name="TextBox 38">
              <a:extLst>
                <a:ext uri="{FF2B5EF4-FFF2-40B4-BE49-F238E27FC236}">
                  <a16:creationId xmlns:a16="http://schemas.microsoft.com/office/drawing/2014/main" id="{47C71038-831A-BC49-9A81-3F907236B31C}"/>
                </a:ext>
              </a:extLst>
            </p:cNvPr>
            <p:cNvSpPr txBox="1"/>
            <p:nvPr/>
          </p:nvSpPr>
          <p:spPr>
            <a:xfrm>
              <a:off x="306538" y="3795547"/>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1010453" y="3825685"/>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852633" y="4734000"/>
              <a:ext cx="808295" cy="39546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892187" y="2934259"/>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802271" y="3828295"/>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510515" y="383178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755103" y="3728576"/>
              <a:ext cx="555690" cy="395467"/>
            </a:xfrm>
            <a:prstGeom prst="rect">
              <a:avLst/>
            </a:prstGeom>
            <a:noFill/>
          </p:spPr>
          <p:txBody>
            <a:bodyPr wrap="square" rtlCol="0">
              <a:spAutoFit/>
            </a:bodyPr>
            <a:lstStyle/>
            <a:p>
              <a:r>
                <a:rPr lang="en-US" sz="1400" dirty="0"/>
                <a:t>i</a:t>
              </a:r>
              <a:r>
                <a:rPr lang="en-US" sz="1400" baseline="-25000" dirty="0"/>
                <a:t>1</a:t>
              </a:r>
            </a:p>
          </p:txBody>
        </p:sp>
        <p:sp>
          <p:nvSpPr>
            <p:cNvPr id="47" name="TextBox 46">
              <a:extLst>
                <a:ext uri="{FF2B5EF4-FFF2-40B4-BE49-F238E27FC236}">
                  <a16:creationId xmlns:a16="http://schemas.microsoft.com/office/drawing/2014/main" id="{A8D46059-79AA-F648-A621-70B00454D724}"/>
                </a:ext>
              </a:extLst>
            </p:cNvPr>
            <p:cNvSpPr txBox="1"/>
            <p:nvPr/>
          </p:nvSpPr>
          <p:spPr>
            <a:xfrm>
              <a:off x="1478677" y="38425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336205" y="3437350"/>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309185" y="3320195"/>
              <a:ext cx="694311"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592212" y="3637238"/>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669470" y="3637238"/>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668699" y="4356514"/>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1066562" y="33581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1041605" y="4348740"/>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61ED7189-9ED7-9640-9AF7-E8389E31D376}"/>
              </a:ext>
            </a:extLst>
          </p:cNvPr>
          <p:cNvGrpSpPr/>
          <p:nvPr/>
        </p:nvGrpSpPr>
        <p:grpSpPr>
          <a:xfrm>
            <a:off x="11053897"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2400"/>
              <a:chOff x="1344" y="2064"/>
              <a:chExt cx="192" cy="192"/>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826275" y="455449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6286923" y="1149010"/>
                <a:ext cx="4984871"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xmlns="">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6286923" y="1149010"/>
                <a:ext cx="4984871" cy="5015222"/>
              </a:xfrm>
              <a:prstGeom prst="rect">
                <a:avLst/>
              </a:prstGeom>
              <a:blipFill>
                <a:blip r:embed="rId3"/>
                <a:stretch>
                  <a:fillRect l="-508"/>
                </a:stretch>
              </a:blipFill>
            </p:spPr>
            <p:txBody>
              <a:bodyPr/>
              <a:lstStyle/>
              <a:p>
                <a:r>
                  <a:rPr lang="en-US">
                    <a:noFill/>
                  </a:rPr>
                  <a:t> </a:t>
                </a:r>
              </a:p>
            </p:txBody>
          </p:sp>
        </mc:Fallback>
      </mc:AlternateContent>
    </p:spTree>
    <p:extLst>
      <p:ext uri="{BB962C8B-B14F-4D97-AF65-F5344CB8AC3E}">
        <p14:creationId xmlns:p14="http://schemas.microsoft.com/office/powerpoint/2010/main" val="3947760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54068" y="18262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3121467" y="1452506"/>
                <a:ext cx="8437155" cy="46102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3121467" y="1452506"/>
                <a:ext cx="8437155" cy="4610285"/>
              </a:xfrm>
              <a:prstGeom prst="rect">
                <a:avLst/>
              </a:prstGeom>
              <a:blipFill>
                <a:blip r:embed="rId3"/>
                <a:stretch>
                  <a:fillRect l="-1051" t="-824"/>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60686"/>
            <a:ext cx="2133600" cy="296165"/>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60</a:t>
            </a:fld>
            <a:endParaRPr lang="en-US"/>
          </a:p>
        </p:txBody>
      </p:sp>
      <p:grpSp>
        <p:nvGrpSpPr>
          <p:cNvPr id="5" name="Group 4">
            <a:extLst>
              <a:ext uri="{FF2B5EF4-FFF2-40B4-BE49-F238E27FC236}">
                <a16:creationId xmlns:a16="http://schemas.microsoft.com/office/drawing/2014/main" id="{E9EAB8A6-0392-0347-9863-A6EB38B1204E}"/>
              </a:ext>
            </a:extLst>
          </p:cNvPr>
          <p:cNvGrpSpPr/>
          <p:nvPr/>
        </p:nvGrpSpPr>
        <p:grpSpPr>
          <a:xfrm>
            <a:off x="254356" y="147334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71485"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3144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61</a:t>
            </a:fld>
            <a:endParaRPr lang="en-US"/>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249475" y="1978941"/>
                <a:ext cx="4273832"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249475" y="1978941"/>
                <a:ext cx="4273832" cy="2841930"/>
              </a:xfrm>
              <a:prstGeom prst="rect">
                <a:avLst/>
              </a:prstGeom>
              <a:blipFill>
                <a:blip r:embed="rId3"/>
                <a:stretch>
                  <a:fillRect l="-1775" t="-893"/>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58608" y="1629698"/>
                <a:ext cx="10994962"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58608" y="1629698"/>
                <a:ext cx="10994962" cy="4959945"/>
              </a:xfrm>
              <a:prstGeom prst="rect">
                <a:avLst/>
              </a:prstGeom>
              <a:blipFill>
                <a:blip r:embed="rId3"/>
                <a:stretch>
                  <a:fillRect l="-924" t="-76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62</a:t>
            </a:fld>
            <a:endParaRPr lang="en-US"/>
          </a:p>
        </p:txBody>
      </p:sp>
    </p:spTree>
    <p:extLst>
      <p:ext uri="{BB962C8B-B14F-4D97-AF65-F5344CB8AC3E}">
        <p14:creationId xmlns:p14="http://schemas.microsoft.com/office/powerpoint/2010/main" val="3346249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472108" y="1530844"/>
                <a:ext cx="9139683"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472108" y="1530844"/>
                <a:ext cx="9139683" cy="4959945"/>
              </a:xfrm>
              <a:prstGeom prst="rect">
                <a:avLst/>
              </a:prstGeom>
              <a:blipFill>
                <a:blip r:embed="rId3"/>
                <a:stretch>
                  <a:fillRect l="-971"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63</a:t>
            </a:fld>
            <a:endParaRPr lang="en-US"/>
          </a:p>
        </p:txBody>
      </p:sp>
      <p:grpSp>
        <p:nvGrpSpPr>
          <p:cNvPr id="5" name="Group 4">
            <a:extLst>
              <a:ext uri="{FF2B5EF4-FFF2-40B4-BE49-F238E27FC236}">
                <a16:creationId xmlns:a16="http://schemas.microsoft.com/office/drawing/2014/main" id="{7576A290-B15D-3142-8363-62EB8704C3F6}"/>
              </a:ext>
            </a:extLst>
          </p:cNvPr>
          <p:cNvGrpSpPr/>
          <p:nvPr/>
        </p:nvGrpSpPr>
        <p:grpSpPr>
          <a:xfrm>
            <a:off x="9841887" y="293611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0</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445819" y="1535001"/>
                <a:ext cx="9104212" cy="51217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445819" y="1535001"/>
                <a:ext cx="9104212" cy="5121736"/>
              </a:xfrm>
              <a:prstGeom prst="rect">
                <a:avLst/>
              </a:prstGeom>
              <a:blipFill>
                <a:blip r:embed="rId3"/>
                <a:stretch>
                  <a:fillRect l="-1114" t="-494"/>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5597856" y="3495908"/>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10016469" y="480507"/>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94660" cy="369332"/>
            </a:xfrm>
            <a:prstGeom prst="rect">
              <a:avLst/>
            </a:prstGeom>
            <a:noFill/>
          </p:spPr>
          <p:txBody>
            <a:bodyPr wrap="none" rtlCol="0">
              <a:spAutoFit/>
            </a:bodyPr>
            <a:lstStyle/>
            <a:p>
              <a:r>
                <a:rPr lang="en-US" dirty="0"/>
                <a:t>V</a:t>
              </a:r>
              <a:r>
                <a:rPr lang="en-US" baseline="-25000" dirty="0"/>
                <a:t>0</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59850"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9510352" y="4094027"/>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1012250"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54705" y="1478870"/>
                <a:ext cx="8882631" cy="52052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54705" y="1478870"/>
                <a:ext cx="8882631" cy="5205267"/>
              </a:xfrm>
              <a:prstGeom prst="rect">
                <a:avLst/>
              </a:prstGeom>
              <a:blipFill>
                <a:blip r:embed="rId3"/>
                <a:stretch>
                  <a:fillRect l="-1000" t="-48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9534875" y="3777949"/>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944896" y="4064493"/>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680383" y="317822"/>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5587" y="1296466"/>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a:t>
                </a:r>
                <a:r>
                  <a:rPr lang="en-US" b="0">
                    <a:solidFill>
                      <a:srgbClr val="000000"/>
                    </a:solidFill>
                    <a:latin typeface="Calibri"/>
                    <a:cs typeface="Calibri"/>
                    <a:sym typeface="Calibri"/>
                  </a:rPr>
                  <a:t>right.</a:t>
                </a:r>
                <a:endParaRPr lang="en-US" b="0" dirty="0">
                  <a:solidFill>
                    <a:srgbClr val="000000"/>
                  </a:solidFill>
                  <a:latin typeface="Calibri"/>
                  <a:cs typeface="Calibri"/>
                  <a:sym typeface="Calibri"/>
                </a:endParaRP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5587" y="1296466"/>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66</a:t>
            </a:fld>
            <a:endParaRPr lang="en-US"/>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84933" y="1801581"/>
                <a:ext cx="9064982"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84933" y="1801581"/>
                <a:ext cx="9064982" cy="3368915"/>
              </a:xfrm>
              <a:prstGeom prst="rect">
                <a:avLst/>
              </a:prstGeom>
              <a:blipFill>
                <a:blip r:embed="rId3"/>
                <a:stretch>
                  <a:fillRect l="-112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grpSp>
        <p:nvGrpSpPr>
          <p:cNvPr id="2" name="Group 1">
            <a:extLst>
              <a:ext uri="{FF2B5EF4-FFF2-40B4-BE49-F238E27FC236}">
                <a16:creationId xmlns:a16="http://schemas.microsoft.com/office/drawing/2014/main" id="{54EDF778-A246-4647-8A9A-FBC842B7D835}"/>
              </a:ext>
            </a:extLst>
          </p:cNvPr>
          <p:cNvGrpSpPr/>
          <p:nvPr/>
        </p:nvGrpSpPr>
        <p:grpSpPr>
          <a:xfrm>
            <a:off x="9940280" y="2128731"/>
            <a:ext cx="1666787" cy="1954334"/>
            <a:chOff x="9940280" y="2128731"/>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742147" y="2581351"/>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1206562" y="3338659"/>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1053575" y="31264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3" name="Oval 72">
              <a:extLst>
                <a:ext uri="{FF2B5EF4-FFF2-40B4-BE49-F238E27FC236}">
                  <a16:creationId xmlns:a16="http://schemas.microsoft.com/office/drawing/2014/main" id="{8F5558E4-7848-9E4F-90A3-52C5F19F6DE3}"/>
                </a:ext>
              </a:extLst>
            </p:cNvPr>
            <p:cNvSpPr/>
            <p:nvPr/>
          </p:nvSpPr>
          <p:spPr>
            <a:xfrm>
              <a:off x="11085955" y="31228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10377796" y="3009880"/>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1090350" y="246990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985508" y="2128731"/>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80" name="Oval 79">
              <a:extLst>
                <a:ext uri="{FF2B5EF4-FFF2-40B4-BE49-F238E27FC236}">
                  <a16:creationId xmlns:a16="http://schemas.microsoft.com/office/drawing/2014/main" id="{9496657C-35D9-544E-A1EC-36373145B267}"/>
                </a:ext>
              </a:extLst>
            </p:cNvPr>
            <p:cNvSpPr/>
            <p:nvPr/>
          </p:nvSpPr>
          <p:spPr>
            <a:xfrm>
              <a:off x="10036107" y="281461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10370308" y="251446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1067626" y="3778265"/>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1204495" y="2960427"/>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940280" y="2471098"/>
              <a:ext cx="366920" cy="338554"/>
            </a:xfrm>
            <a:prstGeom prst="rect">
              <a:avLst/>
            </a:prstGeom>
            <a:noFill/>
          </p:spPr>
          <p:txBody>
            <a:bodyPr wrap="square" rtlCol="0">
              <a:spAutoFit/>
            </a:bodyPr>
            <a:lstStyle/>
            <a:p>
              <a:r>
                <a:rPr lang="en-US" sz="1600" dirty="0"/>
                <a:t>V</a:t>
              </a:r>
              <a:r>
                <a:rPr lang="en-US" sz="1600" baseline="-25000" dirty="0"/>
                <a:t>i</a:t>
              </a:r>
            </a:p>
          </p:txBody>
        </p:sp>
      </p:grpSp>
      <p:sp>
        <p:nvSpPr>
          <p:cNvPr id="37" name="Oval 36">
            <a:extLst>
              <a:ext uri="{FF2B5EF4-FFF2-40B4-BE49-F238E27FC236}">
                <a16:creationId xmlns:a16="http://schemas.microsoft.com/office/drawing/2014/main" id="{4481D64B-C3B1-D34E-9359-E2E3164574EE}"/>
              </a:ext>
            </a:extLst>
          </p:cNvPr>
          <p:cNvSpPr/>
          <p:nvPr/>
        </p:nvSpPr>
        <p:spPr>
          <a:xfrm>
            <a:off x="10732207" y="281873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A5350276-1F87-F34D-B75F-AEBA3D9ED2E8}"/>
              </a:ext>
            </a:extLst>
          </p:cNvPr>
          <p:cNvSpPr txBox="1"/>
          <p:nvPr/>
        </p:nvSpPr>
        <p:spPr>
          <a:xfrm>
            <a:off x="10587169" y="2462860"/>
            <a:ext cx="477916"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spTree>
    <p:extLst>
      <p:ext uri="{BB962C8B-B14F-4D97-AF65-F5344CB8AC3E}">
        <p14:creationId xmlns:p14="http://schemas.microsoft.com/office/powerpoint/2010/main" val="2018461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JFET follower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904422" y="1470010"/>
                <a:ext cx="8724900"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endParaRPr lang="en-US" sz="2000" b="1"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𝑉</m:t>
                    </m:r>
                    <m:r>
                      <a:rPr lang="en-US" sz="2000" b="0" i="1" smtClean="0">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𝑅</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904422" y="1470010"/>
                <a:ext cx="8724900" cy="4959945"/>
              </a:xfrm>
              <a:prstGeom prst="rect">
                <a:avLst/>
              </a:prstGeom>
              <a:blipFill>
                <a:blip r:embed="rId3"/>
                <a:stretch>
                  <a:fillRect l="-1163" t="-25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6" name="Group 5">
            <a:extLst>
              <a:ext uri="{FF2B5EF4-FFF2-40B4-BE49-F238E27FC236}">
                <a16:creationId xmlns:a16="http://schemas.microsoft.com/office/drawing/2014/main" id="{0705F6A9-CED6-DF4D-A208-0CC15F0A222C}"/>
              </a:ext>
            </a:extLst>
          </p:cNvPr>
          <p:cNvGrpSpPr/>
          <p:nvPr/>
        </p:nvGrpSpPr>
        <p:grpSpPr>
          <a:xfrm>
            <a:off x="10107442" y="2447763"/>
            <a:ext cx="1557181" cy="2306326"/>
            <a:chOff x="10107442" y="2447763"/>
            <a:chExt cx="1557181" cy="2306326"/>
          </a:xfrm>
        </p:grpSpPr>
        <p:grpSp>
          <p:nvGrpSpPr>
            <p:cNvPr id="7" name="Group 204">
              <a:extLst>
                <a:ext uri="{FF2B5EF4-FFF2-40B4-BE49-F238E27FC236}">
                  <a16:creationId xmlns:a16="http://schemas.microsoft.com/office/drawing/2014/main" id="{87466627-9475-AF44-BDA7-5B0F3C9964BD}"/>
                </a:ext>
              </a:extLst>
            </p:cNvPr>
            <p:cNvGrpSpPr>
              <a:grpSpLocks/>
            </p:cNvGrpSpPr>
            <p:nvPr/>
          </p:nvGrpSpPr>
          <p:grpSpPr bwMode="auto">
            <a:xfrm>
              <a:off x="10754143" y="2461401"/>
              <a:ext cx="675743" cy="1408043"/>
              <a:chOff x="3552" y="2400"/>
              <a:chExt cx="192" cy="480"/>
            </a:xfrm>
          </p:grpSpPr>
          <p:sp>
            <p:nvSpPr>
              <p:cNvPr id="26" name="Line 52">
                <a:extLst>
                  <a:ext uri="{FF2B5EF4-FFF2-40B4-BE49-F238E27FC236}">
                    <a16:creationId xmlns:a16="http://schemas.microsoft.com/office/drawing/2014/main" id="{28C3C181-6D81-E541-B16D-3CD3DABB08B0}"/>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53">
                <a:extLst>
                  <a:ext uri="{FF2B5EF4-FFF2-40B4-BE49-F238E27FC236}">
                    <a16:creationId xmlns:a16="http://schemas.microsoft.com/office/drawing/2014/main" id="{111F7052-8A7E-4D4A-B603-3E7FB3E24899}"/>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57">
                <a:extLst>
                  <a:ext uri="{FF2B5EF4-FFF2-40B4-BE49-F238E27FC236}">
                    <a16:creationId xmlns:a16="http://schemas.microsoft.com/office/drawing/2014/main" id="{2CFF8C2D-FA72-544D-9261-C5596F50F86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Freeform 12">
              <a:extLst>
                <a:ext uri="{FF2B5EF4-FFF2-40B4-BE49-F238E27FC236}">
                  <a16:creationId xmlns:a16="http://schemas.microsoft.com/office/drawing/2014/main" id="{959D4BEE-3010-084C-8A5D-D7EAE640CB3E}"/>
                </a:ext>
              </a:extLst>
            </p:cNvPr>
            <p:cNvSpPr>
              <a:spLocks noChangeAspect="1"/>
            </p:cNvSpPr>
            <p:nvPr/>
          </p:nvSpPr>
          <p:spPr bwMode="auto">
            <a:xfrm>
              <a:off x="11009637" y="374118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49">
              <a:extLst>
                <a:ext uri="{FF2B5EF4-FFF2-40B4-BE49-F238E27FC236}">
                  <a16:creationId xmlns:a16="http://schemas.microsoft.com/office/drawing/2014/main" id="{8A58721B-4457-3C44-979C-24675EC09160}"/>
                </a:ext>
              </a:extLst>
            </p:cNvPr>
            <p:cNvGrpSpPr>
              <a:grpSpLocks/>
            </p:cNvGrpSpPr>
            <p:nvPr/>
          </p:nvGrpSpPr>
          <p:grpSpPr bwMode="auto">
            <a:xfrm>
              <a:off x="10110361" y="3615237"/>
              <a:ext cx="228600" cy="228600"/>
              <a:chOff x="1248" y="720"/>
              <a:chExt cx="96" cy="96"/>
            </a:xfrm>
          </p:grpSpPr>
          <p:sp>
            <p:nvSpPr>
              <p:cNvPr id="24" name="Oval 250">
                <a:extLst>
                  <a:ext uri="{FF2B5EF4-FFF2-40B4-BE49-F238E27FC236}">
                    <a16:creationId xmlns:a16="http://schemas.microsoft.com/office/drawing/2014/main" id="{91CBDEE9-295E-474F-B532-A0A67A43B39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5735450B-E7FE-0B41-BF80-4C927360859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 name="Straight Connector 11">
              <a:extLst>
                <a:ext uri="{FF2B5EF4-FFF2-40B4-BE49-F238E27FC236}">
                  <a16:creationId xmlns:a16="http://schemas.microsoft.com/office/drawing/2014/main" id="{C9CBD373-C309-674A-A942-CCBC9FA04606}"/>
                </a:ext>
              </a:extLst>
            </p:cNvPr>
            <p:cNvCxnSpPr>
              <a:cxnSpLocks/>
            </p:cNvCxnSpPr>
            <p:nvPr/>
          </p:nvCxnSpPr>
          <p:spPr>
            <a:xfrm>
              <a:off x="11088577" y="2461401"/>
              <a:ext cx="375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249">
              <a:extLst>
                <a:ext uri="{FF2B5EF4-FFF2-40B4-BE49-F238E27FC236}">
                  <a16:creationId xmlns:a16="http://schemas.microsoft.com/office/drawing/2014/main" id="{38B2E247-0F8C-6147-9157-8174CB730B76}"/>
                </a:ext>
              </a:extLst>
            </p:cNvPr>
            <p:cNvGrpSpPr>
              <a:grpSpLocks/>
            </p:cNvGrpSpPr>
            <p:nvPr/>
          </p:nvGrpSpPr>
          <p:grpSpPr bwMode="auto">
            <a:xfrm>
              <a:off x="10972799" y="3620969"/>
              <a:ext cx="228600" cy="228600"/>
              <a:chOff x="1248" y="720"/>
              <a:chExt cx="96" cy="96"/>
            </a:xfrm>
          </p:grpSpPr>
          <p:sp>
            <p:nvSpPr>
              <p:cNvPr id="22" name="Oval 250">
                <a:extLst>
                  <a:ext uri="{FF2B5EF4-FFF2-40B4-BE49-F238E27FC236}">
                    <a16:creationId xmlns:a16="http://schemas.microsoft.com/office/drawing/2014/main" id="{75BB0BA6-0338-2740-B9D6-DA9BF4DFC12C}"/>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3" name="Rectangle 251">
                <a:extLst>
                  <a:ext uri="{FF2B5EF4-FFF2-40B4-BE49-F238E27FC236}">
                    <a16:creationId xmlns:a16="http://schemas.microsoft.com/office/drawing/2014/main" id="{31A3A524-FAE7-CA41-8CC8-617F92E97A0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 name="TextBox 18">
              <a:extLst>
                <a:ext uri="{FF2B5EF4-FFF2-40B4-BE49-F238E27FC236}">
                  <a16:creationId xmlns:a16="http://schemas.microsoft.com/office/drawing/2014/main" id="{733F50ED-9887-834C-837C-AA0FAF870F7C}"/>
                </a:ext>
              </a:extLst>
            </p:cNvPr>
            <p:cNvSpPr txBox="1"/>
            <p:nvPr/>
          </p:nvSpPr>
          <p:spPr>
            <a:xfrm>
              <a:off x="10107442" y="3770588"/>
              <a:ext cx="467708" cy="369332"/>
            </a:xfrm>
            <a:prstGeom prst="rect">
              <a:avLst/>
            </a:prstGeom>
            <a:noFill/>
          </p:spPr>
          <p:txBody>
            <a:bodyPr wrap="square" rtlCol="0">
              <a:spAutoFit/>
            </a:bodyPr>
            <a:lstStyle/>
            <a:p>
              <a:r>
                <a:rPr lang="en-US" dirty="0"/>
                <a:t>V</a:t>
              </a:r>
              <a:r>
                <a:rPr lang="en-US" baseline="-25000" dirty="0"/>
                <a:t>i</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57B11F-B5EA-AF41-854E-F65FBBE8B2F8}"/>
                    </a:ext>
                  </a:extLst>
                </p:cNvPr>
                <p:cNvSpPr txBox="1"/>
                <p:nvPr/>
              </p:nvSpPr>
              <p:spPr>
                <a:xfrm>
                  <a:off x="10701145" y="2944546"/>
                  <a:ext cx="7620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FF57B11F-B5EA-AF41-854E-F65FBBE8B2F8}"/>
                    </a:ext>
                  </a:extLst>
                </p:cNvPr>
                <p:cNvSpPr txBox="1">
                  <a:spLocks noRot="1" noChangeAspect="1" noMove="1" noResize="1" noEditPoints="1" noAdjustHandles="1" noChangeArrowheads="1" noChangeShapeType="1" noTextEdit="1"/>
                </p:cNvSpPr>
                <p:nvPr/>
              </p:nvSpPr>
              <p:spPr>
                <a:xfrm>
                  <a:off x="10701145" y="2944546"/>
                  <a:ext cx="762001" cy="369332"/>
                </a:xfrm>
                <a:prstGeom prst="rect">
                  <a:avLst/>
                </a:prstGeom>
                <a:blipFill>
                  <a:blip r:embed="rId4"/>
                  <a:stretch>
                    <a:fillRect b="-6452"/>
                  </a:stretch>
                </a:blipFill>
              </p:spPr>
              <p:txBody>
                <a:bodyPr/>
                <a:lstStyle/>
                <a:p>
                  <a:r>
                    <a:rPr lang="en-US">
                      <a:noFill/>
                    </a:rPr>
                    <a:t> </a:t>
                  </a:r>
                </a:p>
              </p:txBody>
            </p:sp>
          </mc:Fallback>
        </mc:AlternateContent>
        <p:grpSp>
          <p:nvGrpSpPr>
            <p:cNvPr id="29" name="Group 220">
              <a:extLst>
                <a:ext uri="{FF2B5EF4-FFF2-40B4-BE49-F238E27FC236}">
                  <a16:creationId xmlns:a16="http://schemas.microsoft.com/office/drawing/2014/main" id="{241E63A0-E618-B943-BBFF-ECAC735D46F3}"/>
                </a:ext>
              </a:extLst>
            </p:cNvPr>
            <p:cNvGrpSpPr>
              <a:grpSpLocks/>
            </p:cNvGrpSpPr>
            <p:nvPr/>
          </p:nvGrpSpPr>
          <p:grpSpPr bwMode="auto">
            <a:xfrm>
              <a:off x="11012377" y="4449289"/>
              <a:ext cx="152400" cy="304800"/>
              <a:chOff x="3264" y="3072"/>
              <a:chExt cx="96" cy="192"/>
            </a:xfrm>
          </p:grpSpPr>
          <p:sp>
            <p:nvSpPr>
              <p:cNvPr id="30" name="Line 17">
                <a:extLst>
                  <a:ext uri="{FF2B5EF4-FFF2-40B4-BE49-F238E27FC236}">
                    <a16:creationId xmlns:a16="http://schemas.microsoft.com/office/drawing/2014/main" id="{E9E109DA-F040-974E-9B69-7E104897ED6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18">
                <a:extLst>
                  <a:ext uri="{FF2B5EF4-FFF2-40B4-BE49-F238E27FC236}">
                    <a16:creationId xmlns:a16="http://schemas.microsoft.com/office/drawing/2014/main" id="{C1DA4DF7-3ACF-3C46-B6C5-AD58CC00E64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2" name="Group 220">
              <a:extLst>
                <a:ext uri="{FF2B5EF4-FFF2-40B4-BE49-F238E27FC236}">
                  <a16:creationId xmlns:a16="http://schemas.microsoft.com/office/drawing/2014/main" id="{389412E9-129B-4342-A4F4-1138D0128749}"/>
                </a:ext>
              </a:extLst>
            </p:cNvPr>
            <p:cNvGrpSpPr>
              <a:grpSpLocks/>
            </p:cNvGrpSpPr>
            <p:nvPr/>
          </p:nvGrpSpPr>
          <p:grpSpPr bwMode="auto">
            <a:xfrm>
              <a:off x="11383935" y="2447763"/>
              <a:ext cx="152400" cy="304800"/>
              <a:chOff x="3264" y="3072"/>
              <a:chExt cx="96" cy="192"/>
            </a:xfrm>
          </p:grpSpPr>
          <p:sp>
            <p:nvSpPr>
              <p:cNvPr id="33" name="Line 17">
                <a:extLst>
                  <a:ext uri="{FF2B5EF4-FFF2-40B4-BE49-F238E27FC236}">
                    <a16:creationId xmlns:a16="http://schemas.microsoft.com/office/drawing/2014/main" id="{3512F728-1771-8048-90AA-C29BB5193280}"/>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18">
                <a:extLst>
                  <a:ext uri="{FF2B5EF4-FFF2-40B4-BE49-F238E27FC236}">
                    <a16:creationId xmlns:a16="http://schemas.microsoft.com/office/drawing/2014/main" id="{32514B51-254C-7148-8A54-99168B49C6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5" name="TextBox 34">
              <a:extLst>
                <a:ext uri="{FF2B5EF4-FFF2-40B4-BE49-F238E27FC236}">
                  <a16:creationId xmlns:a16="http://schemas.microsoft.com/office/drawing/2014/main" id="{FC1A09C8-F556-DC4E-9651-3AA276640C73}"/>
                </a:ext>
              </a:extLst>
            </p:cNvPr>
            <p:cNvSpPr txBox="1"/>
            <p:nvPr/>
          </p:nvSpPr>
          <p:spPr>
            <a:xfrm>
              <a:off x="11196915" y="3502216"/>
              <a:ext cx="467708" cy="369332"/>
            </a:xfrm>
            <a:prstGeom prst="rect">
              <a:avLst/>
            </a:prstGeom>
            <a:noFill/>
          </p:spPr>
          <p:txBody>
            <a:bodyPr wrap="square" rtlCol="0">
              <a:spAutoFit/>
            </a:bodyPr>
            <a:lstStyle/>
            <a:p>
              <a:r>
                <a:rPr lang="en-US" dirty="0"/>
                <a:t>V</a:t>
              </a:r>
            </a:p>
          </p:txBody>
        </p:sp>
        <p:sp>
          <p:nvSpPr>
            <p:cNvPr id="36" name="TextBox 35">
              <a:extLst>
                <a:ext uri="{FF2B5EF4-FFF2-40B4-BE49-F238E27FC236}">
                  <a16:creationId xmlns:a16="http://schemas.microsoft.com/office/drawing/2014/main" id="{A4273E18-6E89-5F45-9CCB-13D70889B97D}"/>
                </a:ext>
              </a:extLst>
            </p:cNvPr>
            <p:cNvSpPr txBox="1"/>
            <p:nvPr/>
          </p:nvSpPr>
          <p:spPr>
            <a:xfrm>
              <a:off x="11189194" y="3949983"/>
              <a:ext cx="467708" cy="369332"/>
            </a:xfrm>
            <a:prstGeom prst="rect">
              <a:avLst/>
            </a:prstGeom>
            <a:noFill/>
          </p:spPr>
          <p:txBody>
            <a:bodyPr wrap="square" rtlCol="0">
              <a:spAutoFit/>
            </a:bodyPr>
            <a:lstStyle/>
            <a:p>
              <a:r>
                <a:rPr lang="en-US" dirty="0"/>
                <a:t>R</a:t>
              </a:r>
              <a:endParaRPr lang="en-US" baseline="-25000" dirty="0"/>
            </a:p>
          </p:txBody>
        </p:sp>
        <p:sp>
          <p:nvSpPr>
            <p:cNvPr id="37" name="TextBox 36">
              <a:extLst>
                <a:ext uri="{FF2B5EF4-FFF2-40B4-BE49-F238E27FC236}">
                  <a16:creationId xmlns:a16="http://schemas.microsoft.com/office/drawing/2014/main" id="{8CD3377F-AC33-9E46-99CC-D2465A82A5A1}"/>
                </a:ext>
              </a:extLst>
            </p:cNvPr>
            <p:cNvSpPr txBox="1"/>
            <p:nvPr/>
          </p:nvSpPr>
          <p:spPr>
            <a:xfrm>
              <a:off x="10409701" y="3338578"/>
              <a:ext cx="467708" cy="369332"/>
            </a:xfrm>
            <a:prstGeom prst="rect">
              <a:avLst/>
            </a:prstGeom>
            <a:noFill/>
          </p:spPr>
          <p:txBody>
            <a:bodyPr wrap="square" rtlCol="0">
              <a:spAutoFit/>
            </a:bodyPr>
            <a:lstStyle/>
            <a:p>
              <a:r>
                <a:rPr lang="en-US" dirty="0" err="1"/>
                <a:t>v</a:t>
              </a:r>
              <a:r>
                <a:rPr lang="en-US" baseline="-25000" dirty="0" err="1"/>
                <a:t>gs</a:t>
              </a:r>
              <a:endParaRPr lang="en-US" baseline="-25000" dirty="0"/>
            </a:p>
          </p:txBody>
        </p:sp>
        <p:cxnSp>
          <p:nvCxnSpPr>
            <p:cNvPr id="5" name="Straight Arrow Connector 4">
              <a:extLst>
                <a:ext uri="{FF2B5EF4-FFF2-40B4-BE49-F238E27FC236}">
                  <a16:creationId xmlns:a16="http://schemas.microsoft.com/office/drawing/2014/main" id="{B2797278-BBD2-824B-9F17-66DFA12A4548}"/>
                </a:ext>
              </a:extLst>
            </p:cNvPr>
            <p:cNvCxnSpPr/>
            <p:nvPr/>
          </p:nvCxnSpPr>
          <p:spPr>
            <a:xfrm>
              <a:off x="10300355" y="3728638"/>
              <a:ext cx="67244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4161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832562" y="1505279"/>
                <a:ext cx="8143103"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832562" y="1505279"/>
                <a:ext cx="8143103" cy="4840790"/>
              </a:xfrm>
              <a:prstGeom prst="rect">
                <a:avLst/>
              </a:prstGeom>
              <a:blipFill>
                <a:blip r:embed="rId3"/>
                <a:stretch>
                  <a:fillRect l="-1089" t="-78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460345" y="1593453"/>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460345" y="1593453"/>
                <a:ext cx="3584726" cy="965968"/>
              </a:xfrm>
              <a:prstGeom prst="rect">
                <a:avLst/>
              </a:prstGeom>
              <a:blipFill>
                <a:blip r:embed="rId4"/>
                <a:stretch>
                  <a:fillRect l="-2827" t="-3896"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69</a:t>
            </a:fld>
            <a:endParaRPr lang="en-US"/>
          </a:p>
        </p:txBody>
      </p:sp>
      <p:grpSp>
        <p:nvGrpSpPr>
          <p:cNvPr id="2" name="Group 1">
            <a:extLst>
              <a:ext uri="{FF2B5EF4-FFF2-40B4-BE49-F238E27FC236}">
                <a16:creationId xmlns:a16="http://schemas.microsoft.com/office/drawing/2014/main" id="{46D313C5-0B35-8D42-9CAA-0EF43109C6BE}"/>
              </a:ext>
            </a:extLst>
          </p:cNvPr>
          <p:cNvGrpSpPr/>
          <p:nvPr/>
        </p:nvGrpSpPr>
        <p:grpSpPr>
          <a:xfrm>
            <a:off x="485058" y="3429000"/>
            <a:ext cx="2589625" cy="2721778"/>
            <a:chOff x="625619" y="3751770"/>
            <a:chExt cx="2589625" cy="2721778"/>
          </a:xfrm>
        </p:grpSpPr>
        <p:sp>
          <p:nvSpPr>
            <p:cNvPr id="240" name="TextBox 239">
              <a:extLst>
                <a:ext uri="{FF2B5EF4-FFF2-40B4-BE49-F238E27FC236}">
                  <a16:creationId xmlns:a16="http://schemas.microsoft.com/office/drawing/2014/main" id="{950DD5C2-38C2-F045-952E-7994B5C420F0}"/>
                </a:ext>
              </a:extLst>
            </p:cNvPr>
            <p:cNvSpPr txBox="1"/>
            <p:nvPr/>
          </p:nvSpPr>
          <p:spPr>
            <a:xfrm>
              <a:off x="625619" y="6073438"/>
              <a:ext cx="2363147" cy="400110"/>
            </a:xfrm>
            <a:prstGeom prst="rect">
              <a:avLst/>
            </a:prstGeom>
            <a:noFill/>
          </p:spPr>
          <p:txBody>
            <a:bodyPr wrap="none" rtlCol="0">
              <a:spAutoFit/>
            </a:bodyPr>
            <a:lstStyle/>
            <a:p>
              <a:r>
                <a:rPr lang="en-US" sz="2000"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047802"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2492868" y="37880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2584308" y="4473801"/>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838531" y="4473802"/>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143330" y="4473802"/>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1791540" y="508340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1730993" y="5701175"/>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1524331" y="4245201"/>
              <a:ext cx="390815"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631418" y="4352476"/>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08527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709438" y="3944505"/>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2300844" y="447380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2810153" y="4388278"/>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2536955" y="37517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1341309" y="44192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2237992" y="44284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792669"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2858486" y="47423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1429561" y="470682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133505" y="471408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2714953" y="3933522"/>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1273727" y="460490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021212" y="4626676"/>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1373817" y="5301267"/>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1833953" y="50288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0131" y="1042563"/>
                <a:ext cx="4696255" cy="5388381"/>
              </a:xfrm>
            </p:spPr>
            <p:txBody>
              <a:bodyPr>
                <a:norm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0131" y="1042563"/>
                <a:ext cx="4696255" cy="5388381"/>
              </a:xfrm>
              <a:blipFill>
                <a:blip r:embed="rId2"/>
                <a:stretch>
                  <a:fillRect l="-539" t="-11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0" y="910567"/>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174137" y="3540406"/>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061532" y="1944058"/>
                <a:ext cx="4797956"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xmlns="">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061532" y="1944058"/>
                <a:ext cx="4797956" cy="3331327"/>
              </a:xfrm>
              <a:prstGeom prst="rect">
                <a:avLst/>
              </a:prstGeom>
              <a:blipFill>
                <a:blip r:embed="rId3"/>
                <a:stretch>
                  <a:fillRect l="-794" t="-1901" r="-1323"/>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33749E67-877D-C442-A99F-41CDA88BC3D9}"/>
                  </a:ext>
                </a:extLst>
              </p:cNvPr>
              <p:cNvSpPr txBox="1"/>
              <p:nvPr/>
            </p:nvSpPr>
            <p:spPr>
              <a:xfrm>
                <a:off x="497210" y="1422424"/>
                <a:ext cx="966638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xmlns="">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497210" y="1422424"/>
                <a:ext cx="9666386" cy="4377318"/>
              </a:xfrm>
              <a:prstGeom prst="rect">
                <a:avLst/>
              </a:prstGeom>
              <a:blipFill>
                <a:blip r:embed="rId3"/>
                <a:stretch>
                  <a:fillRect l="-11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70</a:t>
            </a:fld>
            <a:endParaRPr lang="en-US"/>
          </a:p>
        </p:txBody>
      </p:sp>
      <p:grpSp>
        <p:nvGrpSpPr>
          <p:cNvPr id="10" name="Group 9">
            <a:extLst>
              <a:ext uri="{FF2B5EF4-FFF2-40B4-BE49-F238E27FC236}">
                <a16:creationId xmlns:a16="http://schemas.microsoft.com/office/drawing/2014/main" id="{31058BD9-5D55-3F45-B178-09F8849DC824}"/>
              </a:ext>
            </a:extLst>
          </p:cNvPr>
          <p:cNvGrpSpPr/>
          <p:nvPr/>
        </p:nvGrpSpPr>
        <p:grpSpPr>
          <a:xfrm>
            <a:off x="8791643" y="4143607"/>
            <a:ext cx="3400357" cy="2099029"/>
            <a:chOff x="8719011" y="3980541"/>
            <a:chExt cx="3400357" cy="2099029"/>
          </a:xfrm>
        </p:grpSpPr>
        <p:sp>
          <p:nvSpPr>
            <p:cNvPr id="67" name="TextBox 66">
              <a:extLst>
                <a:ext uri="{FF2B5EF4-FFF2-40B4-BE49-F238E27FC236}">
                  <a16:creationId xmlns:a16="http://schemas.microsoft.com/office/drawing/2014/main" id="{8976316B-FE98-9344-9080-39847E136865}"/>
                </a:ext>
              </a:extLst>
            </p:cNvPr>
            <p:cNvSpPr txBox="1"/>
            <p:nvPr/>
          </p:nvSpPr>
          <p:spPr>
            <a:xfrm>
              <a:off x="10738037" y="4170184"/>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770380" y="5081447"/>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875536" y="4376219"/>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076370" y="5019418"/>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04300" y="503096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087003" y="4358613"/>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07144" y="4733070"/>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655122" y="4826164"/>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076543" y="5698570"/>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462424" y="5293776"/>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275806" y="4650074"/>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14165" y="498292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298368" y="46788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384244" y="4735420"/>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11116" y="46887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075246" y="4532643"/>
              <a:ext cx="340242" cy="33319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19011" y="4696716"/>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9945117" y="3980541"/>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19876" y="5145111"/>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569349" y="5293788"/>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186527" y="499000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8970688" y="4283126"/>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557138" y="4685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20131" y="4365001"/>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71</a:t>
            </a:fld>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077C771-C2F6-A049-811C-F23BF5F08B43}"/>
                  </a:ext>
                </a:extLst>
              </p:cNvPr>
              <p:cNvSpPr txBox="1"/>
              <p:nvPr/>
            </p:nvSpPr>
            <p:spPr>
              <a:xfrm>
                <a:off x="426648" y="1370892"/>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a:t>
                </a:r>
                <a:r>
                  <a:rPr lang="en-US" dirty="0" err="1">
                    <a:solidFill>
                      <a:srgbClr val="000000"/>
                    </a:solidFill>
                    <a:ea typeface="Calibri"/>
                    <a:cs typeface="Calibri"/>
                    <a:sym typeface="Calibri"/>
                  </a:rPr>
                  <a:t>Norcal</a:t>
                </a:r>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xmlns="">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426648" y="1370892"/>
                <a:ext cx="8430478" cy="4863530"/>
              </a:xfrm>
              <a:prstGeom prst="rect">
                <a:avLst/>
              </a:prstGeom>
              <a:blipFill>
                <a:blip r:embed="rId3"/>
                <a:stretch>
                  <a:fillRect l="-1203" b="-2083"/>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6229AAB-8FDA-F947-B48A-02708C866D47}"/>
              </a:ext>
            </a:extLst>
          </p:cNvPr>
          <p:cNvGrpSpPr/>
          <p:nvPr/>
        </p:nvGrpSpPr>
        <p:grpSpPr>
          <a:xfrm>
            <a:off x="9343929" y="2840843"/>
            <a:ext cx="2613035" cy="2951478"/>
            <a:chOff x="9343929" y="2840843"/>
            <a:chExt cx="2613035" cy="295147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337" y="3428375"/>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765809" y="3090346"/>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765809" y="4793319"/>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679390" y="32462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765809" y="5411321"/>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212376" y="4460163"/>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845550" y="40419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918209" y="3507232"/>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111026" y="3242746"/>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907576" y="4006074"/>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593276" y="3194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871424" y="4788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517176" y="4841163"/>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146271" y="4834431"/>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234948" y="516757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914872" y="442008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214675" y="47922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869153" y="352396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10037870" y="4250682"/>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10014123" y="5243717"/>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343929" y="2840843"/>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1101934" y="2855547"/>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234236" y="31979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882689" y="39639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96330" y="3847485"/>
              <a:ext cx="345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1648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742951" y="1509799"/>
                <a:ext cx="9638085" cy="4753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voltage gain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ea typeface="Calibri"/>
                    <a:cs typeface="Calibri"/>
                    <a:sym typeface="Calibri"/>
                  </a:rPr>
                  <a:t> with R13 at minimum and maximum gain. </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dirty="0">
                    <a:solidFill>
                      <a:srgbClr val="000000"/>
                    </a:solidFill>
                    <a:latin typeface="Calibri"/>
                    <a:ea typeface="Calibri"/>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𝑛</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𝑅</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14</m:t>
                        </m:r>
                      </m:num>
                      <m:den>
                        <m:r>
                          <a:rPr lang="en-US" b="0" i="1" smtClean="0">
                            <a:solidFill>
                              <a:srgbClr val="000000"/>
                            </a:solidFill>
                            <a:latin typeface="Cambria Math" panose="02040503050406030204" pitchFamily="18" charset="0"/>
                            <a:cs typeface="Calibri"/>
                            <a:sym typeface="Calibri"/>
                          </a:rPr>
                          <m:t>4</m:t>
                        </m:r>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1225</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𝑒𝑞</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𝑅</m:t>
                        </m:r>
                      </m:e>
                    </m:d>
                    <m:r>
                      <a:rPr lang="en-US" b="0" i="1" dirty="0" smtClean="0">
                        <a:solidFill>
                          <a:srgbClr val="000000"/>
                        </a:solidFill>
                        <a:latin typeface="Cambria Math" panose="02040503050406030204" pitchFamily="18" charset="0"/>
                        <a:cs typeface="Calibri"/>
                        <a:sym typeface="Calibri"/>
                      </a:rPr>
                      <m:t>=</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20+</m:t>
                        </m:r>
                        <m:r>
                          <a:rPr lang="en-US" b="0" i="1" smtClean="0">
                            <a:solidFill>
                              <a:srgbClr val="000000"/>
                            </a:solidFill>
                            <a:latin typeface="Cambria Math" panose="02040503050406030204" pitchFamily="18" charset="0"/>
                            <a:cs typeface="Calibri"/>
                            <a:sym typeface="Calibri"/>
                          </a:rPr>
                          <m:t>𝑅</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𝑇</m:t>
                        </m:r>
                        <m:r>
                          <a:rPr lang="en-US"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𝑒𝑞</m:t>
                        </m:r>
                      </m:sub>
                    </m:sSub>
                    <m:d>
                      <m:dPr>
                        <m:ctrlPr>
                          <a:rPr lang="en-US" i="1" dirty="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0</m:t>
                        </m:r>
                      </m:e>
                    </m:d>
                    <m:r>
                      <a:rPr lang="en-US" b="0" i="1" dirty="0" smtClean="0">
                        <a:solidFill>
                          <a:srgbClr val="000000"/>
                        </a:solidFill>
                        <a:latin typeface="Cambria Math" panose="02040503050406030204" pitchFamily="18" charset="0"/>
                        <a:cs typeface="Calibri"/>
                        <a:sym typeface="Calibri"/>
                      </a:rPr>
                      <m:t>=20+2992</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cs typeface="Calibri"/>
                        <a:sym typeface="Calibri"/>
                      </a:rPr>
                      <m:t>, </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𝑐𝑐</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𝑒</m:t>
                            </m:r>
                          </m:sub>
                        </m:sSub>
                      </m:num>
                      <m:den>
                        <m:r>
                          <a:rPr lang="en-US" i="1">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0+</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m:t>
                            </m:r>
                          </m:sup>
                        </m:sSup>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𝑒</m:t>
                        </m:r>
                      </m:sub>
                    </m:sSub>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20</m:t>
                        </m:r>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𝑐</m:t>
                        </m:r>
                      </m:sub>
                    </m:sSub>
                  </m:oMath>
                </a14:m>
                <a:endParaRPr lang="en-US"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b="0" dirty="0">
                    <a:solidFill>
                      <a:srgbClr val="000000"/>
                    </a:solidFill>
                    <a:cs typeface="Calibri" panose="020F0502020204030204" pitchFamily="34" charset="0"/>
                    <a:sym typeface="Calibri"/>
                  </a:rPr>
                  <a:t>From text, </a:t>
                </a:r>
                <a14:m>
                  <m:oMath xmlns:m="http://schemas.openxmlformats.org/officeDocument/2006/math">
                    <m:r>
                      <a:rPr lang="en-US" b="0" i="1" smtClean="0">
                        <a:solidFill>
                          <a:srgbClr val="000000"/>
                        </a:solidFill>
                        <a:latin typeface="Cambria Math" panose="02040503050406030204" pitchFamily="18" charset="0"/>
                        <a:cs typeface="Calibri" panose="020F0502020204030204" pitchFamily="34" charset="0"/>
                        <a:sym typeface="Calibri"/>
                      </a:rPr>
                      <m:t>𝑃</m:t>
                    </m:r>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𝑒</m:t>
                                </m:r>
                              </m:sub>
                            </m:sSub>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𝑃</m:t>
                        </m:r>
                      </m:e>
                      <m:sub>
                        <m:r>
                          <a:rPr lang="en-US"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b="0" i="1" smtClean="0">
                            <a:solidFill>
                              <a:srgbClr val="000000"/>
                            </a:solidFill>
                            <a:latin typeface="Cambria Math" panose="02040503050406030204" pitchFamily="18" charset="0"/>
                            <a:cs typeface="Calibri" panose="020F0502020204030204" pitchFamily="34" charset="0"/>
                            <a:sym typeface="Calibri"/>
                          </a:rPr>
                        </m:ctrlPr>
                      </m:dPr>
                      <m:e>
                        <m:r>
                          <a:rPr lang="en-US" b="0" i="1" smtClean="0">
                            <a:solidFill>
                              <a:srgbClr val="000000"/>
                            </a:solidFill>
                            <a:latin typeface="Cambria Math" panose="02040503050406030204" pitchFamily="18" charset="0"/>
                            <a:cs typeface="Calibri" panose="020F0502020204030204" pitchFamily="34" charset="0"/>
                            <a:sym typeface="Calibri"/>
                          </a:rPr>
                          <m:t>𝑅</m:t>
                        </m:r>
                      </m:e>
                    </m:d>
                    <m:r>
                      <a:rPr lang="en-US" b="0" i="1" smtClean="0">
                        <a:solidFill>
                          <a:srgbClr val="000000"/>
                        </a:solidFill>
                        <a:latin typeface="Cambria Math" panose="02040503050406030204" pitchFamily="18" charset="0"/>
                        <a:cs typeface="Calibri" panose="020F0502020204030204" pitchFamily="34" charset="0"/>
                        <a:sym typeface="Calibri"/>
                      </a:rPr>
                      <m:t>= </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b="0" i="1" smtClean="0">
                                <a:solidFill>
                                  <a:srgbClr val="000000"/>
                                </a:solidFill>
                                <a:latin typeface="Cambria Math" panose="02040503050406030204" pitchFamily="18" charset="0"/>
                                <a:cs typeface="Calibri" panose="020F0502020204030204" pitchFamily="34" charset="0"/>
                                <a:sym typeface="Calibri"/>
                              </a:rPr>
                              <m:t>2</m:t>
                            </m:r>
                          </m:sup>
                        </m:sSup>
                      </m:num>
                      <m:den>
                        <m:r>
                          <a:rPr lang="en-US" b="0" i="1" smtClean="0">
                            <a:solidFill>
                              <a:srgbClr val="000000"/>
                            </a:solidFill>
                            <a:latin typeface="Cambria Math" panose="02040503050406030204" pitchFamily="18" charset="0"/>
                            <a:cs typeface="Calibri" panose="020F0502020204030204" pitchFamily="34" charset="0"/>
                            <a:sym typeface="Calibri"/>
                          </a:rPr>
                          <m:t>(20+</m:t>
                        </m:r>
                        <m:r>
                          <a:rPr lang="en-US" b="0" i="1" smtClean="0">
                            <a:solidFill>
                              <a:srgbClr val="000000"/>
                            </a:solidFill>
                            <a:latin typeface="Cambria Math" panose="02040503050406030204" pitchFamily="18" charset="0"/>
                            <a:cs typeface="Calibri" panose="020F0502020204030204" pitchFamily="34" charset="0"/>
                            <a:sym typeface="Calibri"/>
                          </a:rPr>
                          <m:t>𝑅</m:t>
                        </m:r>
                        <m:r>
                          <a:rPr lang="en-US" b="0" i="1"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42951" y="1509799"/>
                <a:ext cx="9638085" cy="4753869"/>
              </a:xfrm>
              <a:prstGeom prst="rect">
                <a:avLst/>
              </a:prstGeom>
              <a:blipFill>
                <a:blip r:embed="rId3"/>
                <a:stretch>
                  <a:fillRect l="-1053" t="-80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72</a:t>
            </a:fld>
            <a:endParaRPr lang="en-US"/>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9192587" y="1177018"/>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84698"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33161" y="4969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924302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 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9243021" cy="4576710"/>
              </a:xfrm>
              <a:prstGeom prst="rect">
                <a:avLst/>
              </a:prstGeom>
              <a:blipFill>
                <a:blip r:embed="rId3"/>
                <a:stretch>
                  <a:fillRect l="-1096"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73</a:t>
            </a:fld>
            <a:endParaRPr lang="en-US"/>
          </a:p>
        </p:txBody>
      </p:sp>
      <p:grpSp>
        <p:nvGrpSpPr>
          <p:cNvPr id="3" name="Group 2">
            <a:extLst>
              <a:ext uri="{FF2B5EF4-FFF2-40B4-BE49-F238E27FC236}">
                <a16:creationId xmlns:a16="http://schemas.microsoft.com/office/drawing/2014/main" id="{58CE39E0-66F9-C64D-A8AA-1F8F85159D50}"/>
              </a:ext>
            </a:extLst>
          </p:cNvPr>
          <p:cNvGrpSpPr/>
          <p:nvPr/>
        </p:nvGrpSpPr>
        <p:grpSpPr>
          <a:xfrm>
            <a:off x="9665337" y="2074981"/>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7614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13828" y="1225868"/>
                <a:ext cx="8177067" cy="47595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R</a:t>
                </a:r>
                <a:r>
                  <a:rPr lang="en-US" baseline="-25000" dirty="0">
                    <a:solidFill>
                      <a:srgbClr val="000000"/>
                    </a:solidFill>
                    <a:latin typeface="Calibri" panose="020F0502020204030204" pitchFamily="34" charset="0"/>
                    <a:cs typeface="Calibri" panose="020F0502020204030204" pitchFamily="34" charset="0"/>
                    <a:sym typeface="Calibri"/>
                  </a:rPr>
                  <a:t>11</a:t>
                </a:r>
                <a:r>
                  <a:rPr lang="en-US" dirty="0">
                    <a:solidFill>
                      <a:srgbClr val="000000"/>
                    </a:solidFill>
                    <a:latin typeface="Calibri" panose="020F0502020204030204" pitchFamily="34" charset="0"/>
                    <a:cs typeface="Calibri" panose="020F0502020204030204" pitchFamily="34" charset="0"/>
                    <a:sym typeface="Calibri"/>
                  </a:rPr>
                  <a:t> determines the bias.  Adjust R</a:t>
                </a:r>
                <a:r>
                  <a:rPr lang="en-US" baseline="-25000" dirty="0">
                    <a:solidFill>
                      <a:srgbClr val="000000"/>
                    </a:solidFill>
                    <a:latin typeface="Calibri" panose="020F0502020204030204" pitchFamily="34" charset="0"/>
                    <a:cs typeface="Calibri" panose="020F0502020204030204" pitchFamily="34" charset="0"/>
                    <a:sym typeface="Calibri"/>
                  </a:rPr>
                  <a:t>13</a:t>
                </a:r>
                <a:r>
                  <a:rPr lang="en-US" dirty="0">
                    <a:solidFill>
                      <a:srgbClr val="000000"/>
                    </a:solidFill>
                    <a:latin typeface="Calibri" panose="020F0502020204030204" pitchFamily="34" charset="0"/>
                    <a:cs typeface="Calibri" panose="020F0502020204030204" pitchFamily="34" charset="0"/>
                    <a:sym typeface="Calibri"/>
                  </a:rPr>
                  <a:t> to minimum gain. Measure the DC voltage at source of the JFET (V</a:t>
                </a:r>
                <a:r>
                  <a:rPr lang="en-US" baseline="-25000" dirty="0">
                    <a:solidFill>
                      <a:srgbClr val="000000"/>
                    </a:solidFill>
                    <a:latin typeface="Calibri" panose="020F0502020204030204" pitchFamily="34" charset="0"/>
                    <a:cs typeface="Calibri" panose="020F0502020204030204" pitchFamily="34" charset="0"/>
                    <a:sym typeface="Calibri"/>
                  </a:rPr>
                  <a:t>S</a:t>
                </a:r>
                <a:r>
                  <a:rPr lang="en-US" dirty="0">
                    <a:solidFill>
                      <a:srgbClr val="000000"/>
                    </a:solidFill>
                    <a:latin typeface="Calibri" panose="020F0502020204030204" pitchFamily="34" charset="0"/>
                    <a:cs typeface="Calibri" panose="020F0502020204030204" pitchFamily="34" charset="0"/>
                    <a:sym typeface="Calibri"/>
                  </a:rPr>
                  <a:t>).  Calculate the drain bias current.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source and drain voltages you should expect</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𝐺</m:t>
                        </m:r>
                      </m:e>
                      <m:sub>
                        <m:r>
                          <a:rPr lang="en-US" i="1">
                            <a:solidFill>
                              <a:srgbClr val="000000"/>
                            </a:solidFill>
                            <a:latin typeface="Cambria Math" panose="02040503050406030204" pitchFamily="18" charset="0"/>
                            <a:cs typeface="Calibri" panose="020F0502020204030204" pitchFamily="34" charset="0"/>
                            <a:sym typeface="Calibri"/>
                          </a:rPr>
                          <m:t>𝑉</m:t>
                        </m:r>
                      </m:sub>
                    </m:sSub>
                    <m:r>
                      <a:rPr lang="en-US" i="1">
                        <a:solidFill>
                          <a:srgbClr val="000000"/>
                        </a:solidFill>
                        <a:latin typeface="Cambria Math" panose="02040503050406030204" pitchFamily="18" charset="0"/>
                        <a:cs typeface="Calibri" panose="020F0502020204030204" pitchFamily="34" charset="0"/>
                        <a:sym typeface="Calibri"/>
                      </a:rPr>
                      <m:t>=</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𝑉</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𝑉</m:t>
                            </m:r>
                          </m:e>
                          <m:sub>
                            <m:r>
                              <a:rPr lang="en-US" i="1">
                                <a:solidFill>
                                  <a:srgbClr val="000000"/>
                                </a:solidFill>
                                <a:latin typeface="Cambria Math" panose="02040503050406030204" pitchFamily="18" charset="0"/>
                                <a:cs typeface="Calibri" panose="020F0502020204030204" pitchFamily="34" charset="0"/>
                                <a:sym typeface="Calibri"/>
                              </a:rPr>
                              <m:t>𝑖</m:t>
                            </m:r>
                          </m:sub>
                        </m:sSub>
                      </m:den>
                    </m:f>
                    <m:r>
                      <a:rPr lang="en-US" i="1">
                        <a:solidFill>
                          <a:srgbClr val="000000"/>
                        </a:solidFill>
                        <a:latin typeface="Cambria Math" panose="02040503050406030204" pitchFamily="18" charset="0"/>
                        <a:cs typeface="Calibri" panose="020F0502020204030204" pitchFamily="34" charset="0"/>
                        <a:sym typeface="Calibri"/>
                      </a:rPr>
                      <m:t>= </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cs typeface="Calibri" panose="020F0502020204030204" pitchFamily="34" charset="0"/>
                            <a:sym typeface="Calibri"/>
                          </a:rPr>
                          <m:t>1+</m:t>
                        </m:r>
                        <m:f>
                          <m:fPr>
                            <m:ctrlPr>
                              <a:rPr lang="en-US" i="1">
                                <a:solidFill>
                                  <a:srgbClr val="000000"/>
                                </a:solidFill>
                                <a:latin typeface="Cambria Math" panose="02040503050406030204" pitchFamily="18" charset="0"/>
                                <a:cs typeface="Calibri" panose="020F0502020204030204" pitchFamily="34" charset="0"/>
                                <a:sym typeface="Calibri"/>
                              </a:rPr>
                            </m:ctrlPr>
                          </m:fPr>
                          <m:num>
                            <m:r>
                              <a:rPr lang="en-US" i="1">
                                <a:solidFill>
                                  <a:srgbClr val="000000"/>
                                </a:solidFill>
                                <a:latin typeface="Cambria Math" panose="02040503050406030204" pitchFamily="18" charset="0"/>
                                <a:cs typeface="Calibri" panose="020F0502020204030204" pitchFamily="34" charset="0"/>
                                <a:sym typeface="Calibri"/>
                              </a:rPr>
                              <m:t>1</m:t>
                            </m:r>
                          </m:num>
                          <m:den>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cs typeface="Calibri" panose="020F0502020204030204" pitchFamily="34" charset="0"/>
                                <a:sym typeface="Calibri"/>
                              </a:rPr>
                              <m:t>𝑅</m:t>
                            </m:r>
                          </m:den>
                        </m:f>
                      </m:den>
                    </m:f>
                  </m:oMath>
                </a14:m>
                <a:r>
                  <a:rPr lang="en-US"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i="1">
                            <a:solidFill>
                              <a:srgbClr val="000000"/>
                            </a:solidFill>
                            <a:latin typeface="Cambria Math" panose="02040503050406030204" pitchFamily="18" charset="0"/>
                            <a:cs typeface="Calibri" panose="020F0502020204030204" pitchFamily="34" charset="0"/>
                            <a:sym typeface="Calibri"/>
                          </a:rPr>
                          <m:t>𝑔</m:t>
                        </m:r>
                      </m:e>
                      <m:sub>
                        <m:r>
                          <a:rPr lang="en-US" i="1">
                            <a:solidFill>
                              <a:srgbClr val="000000"/>
                            </a:solidFill>
                            <a:latin typeface="Cambria Math" panose="02040503050406030204" pitchFamily="18" charset="0"/>
                            <a:cs typeface="Calibri" panose="020F0502020204030204" pitchFamily="34" charset="0"/>
                            <a:sym typeface="Calibri"/>
                          </a:rPr>
                          <m:t>𝑚</m:t>
                        </m:r>
                      </m:sub>
                    </m:sSub>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oMath>
                </a14:m>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dirty="0">
                    <a:solidFill>
                      <a:srgbClr val="000000"/>
                    </a:solidFill>
                    <a:latin typeface="Calibri" panose="020F0502020204030204" pitchFamily="34" charset="0"/>
                    <a:cs typeface="Calibri" panose="020F0502020204030204" pitchFamily="34" charset="0"/>
                    <a:sym typeface="Calibri"/>
                  </a:rPr>
                  <a:t>Calculate the available power P</a:t>
                </a:r>
                <a:r>
                  <a:rPr lang="en-US" baseline="-25000" dirty="0">
                    <a:solidFill>
                      <a:srgbClr val="000000"/>
                    </a:solidFill>
                    <a:latin typeface="Calibri" panose="020F0502020204030204" pitchFamily="34" charset="0"/>
                    <a:cs typeface="Calibri" panose="020F0502020204030204" pitchFamily="34" charset="0"/>
                    <a:sym typeface="Calibri"/>
                  </a:rPr>
                  <a:t>+</a:t>
                </a:r>
                <a:r>
                  <a:rPr lang="en-US" dirty="0">
                    <a:solidFill>
                      <a:srgbClr val="000000"/>
                    </a:solidFill>
                    <a:latin typeface="Calibri" panose="020F0502020204030204" pitchFamily="34" charset="0"/>
                    <a:cs typeface="Calibri" panose="020F0502020204030204" pitchFamily="34" charset="0"/>
                    <a:sym typeface="Calibri"/>
                  </a:rPr>
                  <a:t> from the function generator through a 1.5Kohm load.  Calculate gain in </a:t>
                </a:r>
                <a:r>
                  <a:rPr lang="en-US" dirty="0" err="1">
                    <a:solidFill>
                      <a:srgbClr val="000000"/>
                    </a:solidFill>
                    <a:latin typeface="Calibri" panose="020F0502020204030204" pitchFamily="34" charset="0"/>
                    <a:cs typeface="Calibri" panose="020F0502020204030204" pitchFamily="34" charset="0"/>
                    <a:sym typeface="Calibri"/>
                  </a:rPr>
                  <a:t>dB.</a:t>
                </a:r>
                <a:endParaRPr lang="en-US"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𝑑</m:t>
                        </m:r>
                      </m:sub>
                    </m:sSub>
                    <m:r>
                      <a:rPr lang="en-US" b="0" i="1" smtClean="0">
                        <a:solidFill>
                          <a:srgbClr val="000000"/>
                        </a:solidFill>
                        <a:latin typeface="Cambria Math" panose="02040503050406030204" pitchFamily="18" charset="0"/>
                        <a:cs typeface="Calibri" panose="020F0502020204030204" pitchFamily="34" charset="0"/>
                        <a:sym typeface="Calibri"/>
                      </a:rPr>
                      <m:t>=</m:t>
                    </m:r>
                    <m:r>
                      <a:rPr lang="en-US" b="0" i="0" smtClean="0">
                        <a:solidFill>
                          <a:srgbClr val="000000"/>
                        </a:solidFill>
                        <a:latin typeface="Cambria Math" panose="02040503050406030204" pitchFamily="18" charset="0"/>
                        <a:cs typeface="Calibri" panose="020F0502020204030204" pitchFamily="34" charset="0"/>
                        <a:sym typeface="Calibri"/>
                      </a:rPr>
                      <m:t>(23</m:t>
                    </m:r>
                    <m:r>
                      <m:rPr>
                        <m:sty m:val="p"/>
                      </m:rPr>
                      <a:rPr lang="en-US" b="0" i="0" smtClean="0">
                        <a:solidFill>
                          <a:srgbClr val="000000"/>
                        </a:solidFill>
                        <a:latin typeface="Cambria Math" panose="02040503050406030204" pitchFamily="18" charset="0"/>
                        <a:cs typeface="Calibri" panose="020F0502020204030204" pitchFamily="34" charset="0"/>
                        <a:sym typeface="Calibri"/>
                      </a:rPr>
                      <m:t>mA</m:t>
                    </m:r>
                    <m:r>
                      <a:rPr lang="en-US" b="0" i="0" smtClean="0">
                        <a:solidFill>
                          <a:srgbClr val="000000"/>
                        </a:solidFill>
                        <a:latin typeface="Cambria Math" panose="02040503050406030204" pitchFamily="18" charset="0"/>
                        <a:cs typeface="Calibri" panose="020F0502020204030204" pitchFamily="34" charset="0"/>
                        <a:sym typeface="Calibri"/>
                      </a:rPr>
                      <m:t>)</m:t>
                    </m:r>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(1−</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𝑣</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num>
                          <m:den>
                            <m:r>
                              <a:rPr lang="en-US" b="0" i="1" smtClean="0">
                                <a:solidFill>
                                  <a:srgbClr val="000000"/>
                                </a:solidFill>
                                <a:latin typeface="Cambria Math" panose="02040503050406030204" pitchFamily="18" charset="0"/>
                                <a:cs typeface="Calibri" panose="020F0502020204030204" pitchFamily="34" charset="0"/>
                                <a:sym typeface="Calibri"/>
                              </a:rPr>
                              <m:t>−2.6</m:t>
                            </m:r>
                            <m:r>
                              <a:rPr lang="en-US" b="0" i="1" smtClean="0">
                                <a:solidFill>
                                  <a:srgbClr val="000000"/>
                                </a:solidFill>
                                <a:latin typeface="Cambria Math" panose="02040503050406030204" pitchFamily="18" charset="0"/>
                                <a:cs typeface="Calibri" panose="020F0502020204030204" pitchFamily="34" charset="0"/>
                                <a:sym typeface="Calibri"/>
                              </a:rPr>
                              <m:t>𝑉</m:t>
                            </m:r>
                          </m:den>
                        </m:f>
                        <m:r>
                          <a:rPr lang="en-US" b="0" i="1" smtClean="0">
                            <a:solidFill>
                              <a:srgbClr val="000000"/>
                            </a:solidFill>
                            <a:latin typeface="Cambria Math" panose="02040503050406030204" pitchFamily="18" charset="0"/>
                            <a:cs typeface="Calibri" panose="020F0502020204030204" pitchFamily="34" charset="0"/>
                            <a:sym typeface="Calibri"/>
                          </a:rPr>
                          <m:t>)</m:t>
                        </m:r>
                      </m:e>
                      <m:sup>
                        <m:r>
                          <a:rPr lang="en-US"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𝑔𝑠</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𝑆</m:t>
                        </m:r>
                      </m:sub>
                    </m:sSub>
                  </m:oMath>
                </a14:m>
                <a:r>
                  <a:rPr lang="en-US"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𝑉</m:t>
                        </m:r>
                      </m:e>
                      <m:sub>
                        <m:r>
                          <a:rPr lang="en-US" b="0" i="1" smtClean="0">
                            <a:solidFill>
                              <a:srgbClr val="000000"/>
                            </a:solidFill>
                            <a:latin typeface="Cambria Math" panose="02040503050406030204" pitchFamily="18" charset="0"/>
                            <a:cs typeface="Calibri" panose="020F0502020204030204" pitchFamily="34" charset="0"/>
                            <a:sym typeface="Calibri"/>
                          </a:rPr>
                          <m:t>𝑔</m:t>
                        </m:r>
                      </m:sub>
                    </m:sSub>
                    <m:r>
                      <a:rPr lang="en-US" b="0" i="1" smtClean="0">
                        <a:solidFill>
                          <a:srgbClr val="000000"/>
                        </a:solidFill>
                        <a:latin typeface="Cambria Math" panose="02040503050406030204" pitchFamily="18" charset="0"/>
                        <a:cs typeface="Calibri" panose="020F0502020204030204" pitchFamily="34" charset="0"/>
                        <a:sym typeface="Calibri"/>
                      </a:rPr>
                      <m:t>=</m:t>
                    </m:r>
                    <m:sSub>
                      <m:sSubPr>
                        <m:ctrlPr>
                          <a:rPr lang="en-US" i="1">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cs typeface="Calibri" panose="020F0502020204030204" pitchFamily="34" charset="0"/>
                            <a:sym typeface="Calibri"/>
                          </a:rPr>
                          <m:t>𝑅</m:t>
                        </m:r>
                      </m:e>
                      <m:sub>
                        <m:r>
                          <a:rPr lang="en-US" i="1">
                            <a:solidFill>
                              <a:srgbClr val="000000"/>
                            </a:solidFill>
                            <a:latin typeface="Cambria Math" panose="02040503050406030204" pitchFamily="18" charset="0"/>
                            <a:cs typeface="Calibri" panose="020F0502020204030204" pitchFamily="34" charset="0"/>
                            <a:sym typeface="Calibri"/>
                          </a:rPr>
                          <m:t>11</m:t>
                        </m:r>
                      </m:sub>
                    </m:sSub>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𝑖</m:t>
                        </m:r>
                      </m:e>
                      <m:sub>
                        <m:r>
                          <a:rPr lang="en-US" b="0" i="1" smtClean="0">
                            <a:solidFill>
                              <a:srgbClr val="000000"/>
                            </a:solidFill>
                            <a:latin typeface="Cambria Math" panose="02040503050406030204" pitchFamily="18" charset="0"/>
                            <a:cs typeface="Calibri" panose="020F0502020204030204" pitchFamily="34" charset="0"/>
                            <a:sym typeface="Calibri"/>
                          </a:rPr>
                          <m:t>𝑏</m:t>
                        </m:r>
                      </m:sub>
                    </m:sSub>
                  </m:oMath>
                </a14:m>
                <a:r>
                  <a:rPr lang="en-US" dirty="0">
                    <a:solidFill>
                      <a:srgbClr val="000000"/>
                    </a:solidFill>
                    <a:latin typeface="Calibri" panose="020F0502020204030204" pitchFamily="34" charset="0"/>
                    <a:cs typeface="Calibri" panose="020F0502020204030204" pitchFamily="34" charset="0"/>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13828" y="1225868"/>
                <a:ext cx="8177067" cy="4759560"/>
              </a:xfrm>
              <a:prstGeom prst="rect">
                <a:avLst/>
              </a:prstGeom>
              <a:blipFill>
                <a:blip r:embed="rId3"/>
                <a:stretch>
                  <a:fillRect l="-1085" t="-532"/>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2563481" y="598543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74</a:t>
            </a:fld>
            <a:endParaRPr lang="en-US" dirty="0"/>
          </a:p>
        </p:txBody>
      </p:sp>
      <p:grpSp>
        <p:nvGrpSpPr>
          <p:cNvPr id="30" name="Group 29">
            <a:extLst>
              <a:ext uri="{FF2B5EF4-FFF2-40B4-BE49-F238E27FC236}">
                <a16:creationId xmlns:a16="http://schemas.microsoft.com/office/drawing/2014/main" id="{DA3CEEB0-2323-6D4F-A343-663CB4EAFDC2}"/>
              </a:ext>
            </a:extLst>
          </p:cNvPr>
          <p:cNvGrpSpPr/>
          <p:nvPr/>
        </p:nvGrpSpPr>
        <p:grpSpPr>
          <a:xfrm>
            <a:off x="7240582" y="3315444"/>
            <a:ext cx="4951418" cy="2792989"/>
            <a:chOff x="7161814" y="3729384"/>
            <a:chExt cx="4951418" cy="2792989"/>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318276" y="5060612"/>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7588577" y="45938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69718" y="5304513"/>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222">
              <a:extLst>
                <a:ext uri="{FF2B5EF4-FFF2-40B4-BE49-F238E27FC236}">
                  <a16:creationId xmlns:a16="http://schemas.microsoft.com/office/drawing/2014/main" id="{FD9DE7DB-E106-C642-829B-D0F6B7974C61}"/>
                </a:ext>
              </a:extLst>
            </p:cNvPr>
            <p:cNvGrpSpPr>
              <a:grpSpLocks/>
            </p:cNvGrpSpPr>
            <p:nvPr/>
          </p:nvGrpSpPr>
          <p:grpSpPr bwMode="auto">
            <a:xfrm>
              <a:off x="11700198" y="4585265"/>
              <a:ext cx="304800" cy="381000"/>
              <a:chOff x="4272" y="3072"/>
              <a:chExt cx="192" cy="240"/>
            </a:xfrm>
          </p:grpSpPr>
          <p:sp>
            <p:nvSpPr>
              <p:cNvPr id="20" name="Line 99">
                <a:extLst>
                  <a:ext uri="{FF2B5EF4-FFF2-40B4-BE49-F238E27FC236}">
                    <a16:creationId xmlns:a16="http://schemas.microsoft.com/office/drawing/2014/main" id="{8DD72CE4-D551-5449-81B1-C358082E70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0">
                <a:extLst>
                  <a:ext uri="{FF2B5EF4-FFF2-40B4-BE49-F238E27FC236}">
                    <a16:creationId xmlns:a16="http://schemas.microsoft.com/office/drawing/2014/main" id="{65D9EF72-2C23-2F44-AFE5-FC6474B4447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1">
                <a:extLst>
                  <a:ext uri="{FF2B5EF4-FFF2-40B4-BE49-F238E27FC236}">
                    <a16:creationId xmlns:a16="http://schemas.microsoft.com/office/drawing/2014/main" id="{1FE29893-00F3-0743-B120-0B77B6EB62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
                <a:extLst>
                  <a:ext uri="{FF2B5EF4-FFF2-40B4-BE49-F238E27FC236}">
                    <a16:creationId xmlns:a16="http://schemas.microsoft.com/office/drawing/2014/main" id="{C8CF00B2-6DBA-7143-A22E-5EB595CBFEC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3">
                <a:extLst>
                  <a:ext uri="{FF2B5EF4-FFF2-40B4-BE49-F238E27FC236}">
                    <a16:creationId xmlns:a16="http://schemas.microsoft.com/office/drawing/2014/main" id="{376847FB-A91C-F947-BB0A-5E4A0D99EAB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4">
                <a:extLst>
                  <a:ext uri="{FF2B5EF4-FFF2-40B4-BE49-F238E27FC236}">
                    <a16:creationId xmlns:a16="http://schemas.microsoft.com/office/drawing/2014/main" id="{3D4629F7-6FED-BF4D-B5F9-AE7FDBC4C3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69719" y="5502097"/>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169321" y="4802061"/>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739875" y="5597713"/>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94650" y="4162473"/>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1045163" y="41347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551117" y="5314380"/>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86402" y="4938789"/>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246859" y="5319637"/>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343586" y="5307131"/>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343586" y="5990860"/>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76118" y="6066513"/>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65921" y="6043401"/>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909082" y="49438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60102" y="546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7" name="Group 210">
              <a:extLst>
                <a:ext uri="{FF2B5EF4-FFF2-40B4-BE49-F238E27FC236}">
                  <a16:creationId xmlns:a16="http://schemas.microsoft.com/office/drawing/2014/main" id="{0D0BAF34-7BF8-FB4C-AB02-348C132065C3}"/>
                </a:ext>
              </a:extLst>
            </p:cNvPr>
            <p:cNvGrpSpPr>
              <a:grpSpLocks/>
            </p:cNvGrpSpPr>
            <p:nvPr/>
          </p:nvGrpSpPr>
          <p:grpSpPr bwMode="auto">
            <a:xfrm rot="5400000">
              <a:off x="11326751" y="4215341"/>
              <a:ext cx="304800" cy="762000"/>
              <a:chOff x="3216" y="1728"/>
              <a:chExt cx="192" cy="480"/>
            </a:xfrm>
          </p:grpSpPr>
          <p:sp>
            <p:nvSpPr>
              <p:cNvPr id="88" name="Line 8">
                <a:extLst>
                  <a:ext uri="{FF2B5EF4-FFF2-40B4-BE49-F238E27FC236}">
                    <a16:creationId xmlns:a16="http://schemas.microsoft.com/office/drawing/2014/main" id="{BDB875FF-CB87-7343-9142-6FE73C3C5A1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5CD4E8-EF4F-9A4E-B985-97C4BC17FE1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07858899-6AB0-4F41-93A5-694DF809418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ADE766EF-602C-3346-854D-A1B0E43034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1043645" y="5456199"/>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86999" y="6141373"/>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752735" y="54076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7628511" y="459918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A6547FF-0C74-FC45-A8EA-3BA8099B71BC}"/>
                </a:ext>
              </a:extLst>
            </p:cNvPr>
            <p:cNvSpPr txBox="1"/>
            <p:nvPr/>
          </p:nvSpPr>
          <p:spPr>
            <a:xfrm flipH="1">
              <a:off x="11374039" y="388803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82526" y="3729384"/>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522312" y="5096142"/>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350185" y="56819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350185" y="5681940"/>
                  <a:ext cx="525365" cy="523218"/>
                </a:xfrm>
                <a:prstGeom prst="rect">
                  <a:avLst/>
                </a:prstGeom>
                <a:blipFill>
                  <a:blip r:embed="rId4"/>
                  <a:stretch>
                    <a:fillRect l="-14286" t="-2326" b="-11628"/>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722509" y="458838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66528" y="473850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66528" y="4738509"/>
                  <a:ext cx="525365" cy="523218"/>
                </a:xfrm>
                <a:prstGeom prst="rect">
                  <a:avLst/>
                </a:prstGeom>
                <a:blipFill>
                  <a:blip r:embed="rId5"/>
                  <a:stretch>
                    <a:fillRect l="-11905"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97223" y="558549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962886" y="5752916"/>
              <a:ext cx="66739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449874" y="4643025"/>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9473D009-73CF-FB4C-A80A-F304B45AE40D}"/>
                </a:ext>
              </a:extLst>
            </p:cNvPr>
            <p:cNvSpPr txBox="1"/>
            <p:nvPr/>
          </p:nvSpPr>
          <p:spPr>
            <a:xfrm flipH="1">
              <a:off x="7161814" y="5565534"/>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Pin 4 transmit</a:t>
              </a:r>
            </a:p>
            <a:p>
              <a:pPr defTabSz="457200" latinLnBrk="1" hangingPunct="0"/>
              <a:r>
                <a:rPr lang="en-US" sz="1400" dirty="0">
                  <a:solidFill>
                    <a:srgbClr val="000000"/>
                  </a:solidFill>
                </a:rPr>
                <a:t> mixer</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7608191" y="52668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7645791" y="4006110"/>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893743" y="465950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rot="5400000">
              <a:off x="7918596" y="49387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451202" y="527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85696" y="5273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82647" y="5277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84703" y="54235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0BF9CA0C-2551-9C4B-8847-14D77CD9F8F6}"/>
                </a:ext>
              </a:extLst>
            </p:cNvPr>
            <p:cNvSpPr/>
            <p:nvPr/>
          </p:nvSpPr>
          <p:spPr>
            <a:xfrm>
              <a:off x="11047438" y="45534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834216" y="4803512"/>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841475" y="553648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94051" y="52842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223516" y="4992086"/>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116147" y="5173514"/>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S</a:t>
              </a:r>
            </a:p>
          </p:txBody>
        </p:sp>
      </p:grpSp>
    </p:spTree>
    <p:extLst>
      <p:ext uri="{BB962C8B-B14F-4D97-AF65-F5344CB8AC3E}">
        <p14:creationId xmlns:p14="http://schemas.microsoft.com/office/powerpoint/2010/main" val="333262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Class C amplifiers and </a:t>
            </a:r>
            <a:r>
              <a:rPr lang="en-US" sz="4400" dirty="0" err="1">
                <a:latin typeface="+mj-lt"/>
              </a:rPr>
              <a:t>Norcal</a:t>
            </a:r>
            <a:r>
              <a:rPr lang="en-US" sz="4400" dirty="0">
                <a:latin typeface="+mj-lt"/>
              </a:rPr>
              <a:t>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269259"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err="1">
                    <a:solidFill>
                      <a:srgbClr val="000000"/>
                    </a:solidFill>
                    <a:ea typeface="Cambria Math" panose="02040503050406030204" pitchFamily="18" charset="0"/>
                    <a:sym typeface="Calibri"/>
                  </a:rPr>
                  <a:t>Norcal</a:t>
                </a:r>
                <a:r>
                  <a:rPr lang="en-US" dirty="0">
                    <a:solidFill>
                      <a:srgbClr val="000000"/>
                    </a:solidFill>
                    <a:ea typeface="Cambria Math" panose="02040503050406030204" pitchFamily="18" charset="0"/>
                    <a:sym typeface="Calibri"/>
                  </a:rPr>
                  <a:t>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269259" y="1262497"/>
                <a:ext cx="8809687" cy="5352930"/>
              </a:xfrm>
              <a:prstGeom prst="rect">
                <a:avLst/>
              </a:prstGeom>
              <a:blipFill>
                <a:blip r:embed="rId3"/>
                <a:stretch>
                  <a:fillRect l="-1009"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75</a:t>
            </a:fld>
            <a:endParaRPr lang="en-US"/>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191302" y="101566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91468"/>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76</a:t>
            </a:fld>
            <a:endParaRPr lang="en-US"/>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582833" y="1299728"/>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3E86ADB-980E-C44B-8FC9-22AF91E1FC28}"/>
                  </a:ext>
                </a:extLst>
              </p:cNvPr>
              <p:cNvSpPr txBox="1"/>
              <p:nvPr/>
            </p:nvSpPr>
            <p:spPr>
              <a:xfrm>
                <a:off x="227482" y="1088597"/>
                <a:ext cx="8477482"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227482" y="1088597"/>
                <a:ext cx="8477482" cy="5270357"/>
              </a:xfrm>
              <a:prstGeom prst="rect">
                <a:avLst/>
              </a:prstGeom>
              <a:blipFill>
                <a:blip r:embed="rId5"/>
                <a:stretch>
                  <a:fillRect l="-119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1" y="1456958"/>
                <a:ext cx="10804004" cy="48468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1" y="1456958"/>
                <a:ext cx="10804004" cy="4846824"/>
              </a:xfrm>
              <a:prstGeom prst="rect">
                <a:avLst/>
              </a:prstGeom>
              <a:blipFill>
                <a:blip r:embed="rId3"/>
                <a:stretch>
                  <a:fillRect l="-940" t="-52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77</a:t>
            </a:fld>
            <a:endParaRPr lang="en-US"/>
          </a:p>
        </p:txBody>
      </p:sp>
    </p:spTree>
    <p:extLst>
      <p:ext uri="{BB962C8B-B14F-4D97-AF65-F5344CB8AC3E}">
        <p14:creationId xmlns:p14="http://schemas.microsoft.com/office/powerpoint/2010/main" val="368694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9850" y="1405370"/>
                <a:ext cx="11200215" cy="521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Motorola 2N3553,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r>
                      <a:rPr lang="en-US" b="0" i="1" smtClean="0">
                        <a:solidFill>
                          <a:srgbClr val="000000"/>
                        </a:solidFill>
                        <a:latin typeface="Cambria Math" panose="02040503050406030204" pitchFamily="18" charset="0"/>
                        <a:cs typeface="Calibri"/>
                        <a:sym typeface="Calibri"/>
                      </a:rPr>
                      <m:t>=25</m:t>
                    </m:r>
                    <m:f>
                      <m:fPr>
                        <m:type m:val="skw"/>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𝐶</m:t>
                        </m:r>
                      </m:num>
                      <m:den>
                        <m:r>
                          <a:rPr lang="en-US" b="0" i="1" smtClean="0">
                            <a:solidFill>
                              <a:srgbClr val="000000"/>
                            </a:solidFill>
                            <a:latin typeface="Cambria Math" panose="02040503050406030204" pitchFamily="18" charset="0"/>
                            <a:cs typeface="Calibri"/>
                            <a:sym typeface="Calibri"/>
                          </a:rPr>
                          <m:t>𝑊</m:t>
                        </m:r>
                      </m:den>
                    </m:f>
                  </m:oMath>
                </a14:m>
                <a:endParaRPr lang="en-US" dirty="0">
                  <a:solidFill>
                    <a:srgbClr val="000000"/>
                  </a:solidFill>
                  <a:latin typeface="Calibri"/>
                  <a:ea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Turn function generator until output is 30Vpp</a:t>
                </a: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After 20 minutes,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dirty="0">
                    <a:solidFill>
                      <a:srgbClr val="000000"/>
                    </a:solidFill>
                    <a:latin typeface="Calibri"/>
                    <a:ea typeface="Calibri"/>
                    <a:cs typeface="Calibri"/>
                    <a:sym typeface="Calibri"/>
                  </a:rPr>
                  <a:t>.  Use this to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𝑡</m:t>
                        </m:r>
                      </m:sub>
                    </m:sSub>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𝑇</m:t>
                        </m:r>
                      </m:e>
                      <m:sub>
                        <m:r>
                          <a:rPr lang="en-US" b="0" i="1" smtClean="0">
                            <a:solidFill>
                              <a:srgbClr val="000000"/>
                            </a:solidFill>
                            <a:latin typeface="Cambria Math" panose="02040503050406030204" pitchFamily="18" charset="0"/>
                            <a:cs typeface="Calibri"/>
                            <a:sym typeface="Calibri"/>
                          </a:rPr>
                          <m:t>𝑗</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𝑡</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latin typeface="Calibri"/>
                    <a:ea typeface="Calibri"/>
                    <a:cs typeface="Calibri"/>
                    <a:sym typeface="Calibri"/>
                  </a:rPr>
                  <a:t> and 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𝑡</m:t>
                        </m:r>
                      </m:sub>
                    </m:sSub>
                  </m:oMath>
                </a14:m>
                <a:endParaRPr lang="en-US"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dirty="0">
                    <a:solidFill>
                      <a:schemeClr val="accent1"/>
                    </a:solidFill>
                    <a:latin typeface="Calibri"/>
                    <a:ea typeface="Calibri"/>
                    <a:cs typeface="Calibri"/>
                    <a:sym typeface="Calibri"/>
                  </a:rPr>
                  <a:t>Need measurements</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1405370"/>
                <a:ext cx="11200215" cy="5219690"/>
              </a:xfrm>
              <a:prstGeom prst="rect">
                <a:avLst/>
              </a:prstGeom>
              <a:blipFill>
                <a:blip r:embed="rId3"/>
                <a:stretch>
                  <a:fillRect l="-906" t="-80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78</a:t>
            </a:fld>
            <a:endParaRPr lang="en-US"/>
          </a:p>
        </p:txBody>
      </p:sp>
    </p:spTree>
    <p:extLst>
      <p:ext uri="{BB962C8B-B14F-4D97-AF65-F5344CB8AC3E}">
        <p14:creationId xmlns:p14="http://schemas.microsoft.com/office/powerpoint/2010/main" val="534109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20284"/>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9394" y="1454732"/>
                <a:ext cx="8642207"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𝐺𝑥</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𝑦</m:t>
                    </m:r>
                  </m:oMath>
                </a14:m>
                <a:endParaRPr lang="en-US" b="0" dirty="0">
                  <a:solidFill>
                    <a:srgbClr val="000000"/>
                  </a:solidFill>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cs typeface="Calibri"/>
                    <a:sym typeface="Calibri"/>
                  </a:rPr>
                  <a:t>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𝐺</m:t>
                        </m:r>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𝐺</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endParaRPr lang="en-US" dirty="0">
                  <a:solidFill>
                    <a:srgbClr val="000000"/>
                  </a:solidFill>
                  <a:cs typeface="Calibri"/>
                  <a:sym typeface="Calibri"/>
                </a:endParaRPr>
              </a:p>
              <a:p>
                <a:pPr defTabSz="457200" latinLnBrk="1" hangingPunct="0"/>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𝑑</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𝑔</m:t>
                        </m:r>
                      </m:e>
                      <m:sub>
                        <m:r>
                          <a:rPr lang="en-US" i="1">
                            <a:solidFill>
                              <a:srgbClr val="000000"/>
                            </a:solidFill>
                            <a:latin typeface="Cambria Math" panose="02040503050406030204" pitchFamily="18" charset="0"/>
                            <a:cs typeface="Calibri"/>
                            <a:sym typeface="Calibri"/>
                          </a:rPr>
                          <m:t>𝑚</m:t>
                        </m:r>
                      </m:sub>
                    </m:sSub>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Resonance: </a:t>
                </a:r>
                <a14:m>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3</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𝑗</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𝜔</m:t>
                            </m:r>
                          </m:e>
                          <m:sub>
                            <m:r>
                              <a:rPr lang="en-US" i="1">
                                <a:solidFill>
                                  <a:srgbClr val="000000"/>
                                </a:solidFill>
                                <a:latin typeface="Cambria Math" panose="02040503050406030204" pitchFamily="18" charset="0"/>
                              </a:rPr>
                              <m:t>0</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𝜔</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ad>
                          <m:radPr>
                            <m:degHide m:val="on"/>
                            <m:ctrlPr>
                              <a:rPr lang="en-US" i="1">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𝐿𝐶</m:t>
                            </m:r>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𝐶</m:t>
                    </m:r>
                    <m:r>
                      <a:rPr lang="en-US" i="1">
                        <a:solidFill>
                          <a:srgbClr val="000000"/>
                        </a:solidFill>
                        <a:latin typeface="Cambria Math" panose="02040503050406030204" pitchFamily="18" charset="0"/>
                        <a:ea typeface="Calibri"/>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2</m:t>
                            </m:r>
                          </m:sub>
                        </m:sSub>
                      </m:e>
                    </m:d>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3</m:t>
                        </m:r>
                      </m:sub>
                    </m:sSub>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At resonance,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𝑔𝑠</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𝑑</m:t>
                        </m:r>
                      </m:sub>
                    </m:sSub>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𝐿</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dirty="0">
                    <a:solidFill>
                      <a:srgbClr val="000000"/>
                    </a:solidFill>
                  </a:rPr>
                  <a:t>Oscillation continues if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&gt;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1</m:t>
                            </m:r>
                          </m:sub>
                        </m:sSub>
                      </m:num>
                      <m:den>
                        <m:r>
                          <a:rPr lang="en-US" i="1">
                            <a:solidFill>
                              <a:srgbClr val="000000"/>
                            </a:solidFill>
                            <a:latin typeface="Cambria Math" panose="02040503050406030204" pitchFamily="18" charset="0"/>
                          </a:rPr>
                          <m:t>𝑅</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2</m:t>
                            </m:r>
                          </m:sub>
                        </m:sSub>
                      </m:den>
                    </m:f>
                  </m:oMath>
                </a14:m>
                <a:endParaRPr lang="en-US"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𝑔𝑠</m:t>
                        </m:r>
                      </m:sub>
                    </m:sSub>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𝑣</m:t>
                        </m:r>
                      </m:e>
                      <m:sub>
                        <m:r>
                          <a:rPr lang="en-US"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9394" y="1454732"/>
                <a:ext cx="8642207" cy="4635725"/>
              </a:xfrm>
              <a:prstGeom prst="rect">
                <a:avLst/>
              </a:prstGeom>
              <a:blipFill>
                <a:blip r:embed="rId3"/>
                <a:stretch>
                  <a:fillRect l="-1026" t="-54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79</a:t>
            </a:fld>
            <a:endParaRPr lang="en-US"/>
          </a:p>
        </p:txBody>
      </p:sp>
      <p:sp>
        <p:nvSpPr>
          <p:cNvPr id="271" name="TextBox 270">
            <a:extLst>
              <a:ext uri="{FF2B5EF4-FFF2-40B4-BE49-F238E27FC236}">
                <a16:creationId xmlns:a16="http://schemas.microsoft.com/office/drawing/2014/main" id="{2E4351D3-EC80-2146-B209-4BB498FA0219}"/>
              </a:ext>
            </a:extLst>
          </p:cNvPr>
          <p:cNvSpPr txBox="1"/>
          <p:nvPr/>
        </p:nvSpPr>
        <p:spPr>
          <a:xfrm>
            <a:off x="11204470" y="3253238"/>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30F3B725-59C4-1944-9E61-DFB44828E7EB}"/>
              </a:ext>
            </a:extLst>
          </p:cNvPr>
          <p:cNvGrpSpPr/>
          <p:nvPr/>
        </p:nvGrpSpPr>
        <p:grpSpPr>
          <a:xfrm>
            <a:off x="8669738" y="3570932"/>
            <a:ext cx="3532653" cy="3050506"/>
            <a:chOff x="8659347" y="3570932"/>
            <a:chExt cx="3532653" cy="3050506"/>
          </a:xfrm>
        </p:grpSpPr>
        <p:sp>
          <p:nvSpPr>
            <p:cNvPr id="124" name="TextBox 123">
              <a:extLst>
                <a:ext uri="{FF2B5EF4-FFF2-40B4-BE49-F238E27FC236}">
                  <a16:creationId xmlns:a16="http://schemas.microsoft.com/office/drawing/2014/main" id="{33749E67-877D-C442-A99F-41CDA88BC3D9}"/>
                </a:ext>
              </a:extLst>
            </p:cNvPr>
            <p:cNvSpPr txBox="1"/>
            <p:nvPr/>
          </p:nvSpPr>
          <p:spPr>
            <a:xfrm>
              <a:off x="11639499" y="5218532"/>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1147242" y="6289998"/>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10160819" y="512992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9524260" y="4513187"/>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10377510" y="4834277"/>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9469779" y="5046074"/>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1212366" y="5703779"/>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10084646" y="4661231"/>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10073970" y="5041148"/>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1285970" y="358410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1250712" y="357093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10199298" y="452349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10212918" y="5164430"/>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10351183" y="5200130"/>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8659347" y="5229547"/>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9516841" y="5693830"/>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761741" y="512247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10652169" y="4292070"/>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9407219" y="4505865"/>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9048293" y="4673909"/>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1271525" y="4651982"/>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1237518" y="512555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948463" y="5889009"/>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1231848" y="56558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9572540" y="1180385"/>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58136" y="1141710"/>
                <a:ext cx="6256550" cy="5379670"/>
              </a:xfrm>
            </p:spPr>
            <p:txBody>
              <a:bodyPr>
                <a:normAutofit/>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58136" y="1141710"/>
                <a:ext cx="6256550" cy="5379670"/>
              </a:xfrm>
              <a:blipFill>
                <a:blip r:embed="rId2"/>
                <a:stretch>
                  <a:fillRect l="-607" t="-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8</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15790" y="3881173"/>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57" name="Group 56">
            <a:extLst>
              <a:ext uri="{FF2B5EF4-FFF2-40B4-BE49-F238E27FC236}">
                <a16:creationId xmlns:a16="http://schemas.microsoft.com/office/drawing/2014/main" id="{5D5C2BAF-E158-6E48-A511-80407A5DFD02}"/>
              </a:ext>
            </a:extLst>
          </p:cNvPr>
          <p:cNvGrpSpPr/>
          <p:nvPr/>
        </p:nvGrpSpPr>
        <p:grpSpPr>
          <a:xfrm>
            <a:off x="364178" y="1458945"/>
            <a:ext cx="1904333" cy="1693498"/>
            <a:chOff x="631468" y="1585557"/>
            <a:chExt cx="1816830" cy="1361171"/>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828551" y="2306647"/>
              <a:ext cx="182880" cy="548640"/>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845056" y="2262940"/>
              <a:ext cx="152400" cy="152400"/>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845056" y="2794328"/>
              <a:ext cx="152400" cy="152400"/>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608453" y="2452018"/>
              <a:ext cx="361741" cy="307777"/>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959632" y="2177865"/>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2081096" y="187115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2082771" y="248578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2086557" y="1867683"/>
              <a:ext cx="361741" cy="307777"/>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2048605" y="2438426"/>
              <a:ext cx="361741" cy="307777"/>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862564" y="1788537"/>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569094" y="1922153"/>
              <a:ext cx="361741" cy="307777"/>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848506" y="1689335"/>
              <a:ext cx="152400" cy="152400"/>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1176719" y="1585557"/>
              <a:ext cx="754200" cy="338950"/>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757263" y="1920553"/>
              <a:ext cx="754198" cy="739174"/>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1182723" y="2601680"/>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1179272" y="1855803"/>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886205" y="1661031"/>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631468" y="1633644"/>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640685" y="2875714"/>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631468" y="164251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88"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768"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07755"/>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301341" y="1512864"/>
            <a:ext cx="7265099" cy="44666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transmitter is on, TX will be 8V and the left comparator will be off, the right one on and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receiving, TX is &lt;1.4V, disconnecting R</a:t>
            </a:r>
            <a:r>
              <a:rPr lang="en-US" baseline="-25000" dirty="0">
                <a:solidFill>
                  <a:srgbClr val="000000"/>
                </a:solidFill>
                <a:latin typeface="Calibri"/>
                <a:ea typeface="Calibri"/>
                <a:cs typeface="Calibri"/>
                <a:sym typeface="Calibri"/>
              </a:rPr>
              <a:t>15</a:t>
            </a:r>
            <a:r>
              <a:rPr lang="en-US" dirty="0">
                <a:solidFill>
                  <a:srgbClr val="000000"/>
                </a:solidFill>
                <a:latin typeface="Calibri"/>
                <a:ea typeface="Calibri"/>
                <a:cs typeface="Calibri"/>
                <a:sym typeface="Calibri"/>
              </a:rPr>
              <a:t> and shorting R</a:t>
            </a:r>
            <a:r>
              <a:rPr lang="en-US" baseline="-25000" dirty="0">
                <a:solidFill>
                  <a:srgbClr val="000000"/>
                </a:solidFill>
                <a:latin typeface="Calibri"/>
                <a:ea typeface="Calibri"/>
                <a:cs typeface="Calibri"/>
                <a:sym typeface="Calibri"/>
              </a:rPr>
              <a:t>16</a:t>
            </a:r>
            <a:r>
              <a:rPr lang="en-US"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80</a:t>
            </a:fld>
            <a:endParaRPr lang="en-US"/>
          </a:p>
        </p:txBody>
      </p:sp>
      <p:grpSp>
        <p:nvGrpSpPr>
          <p:cNvPr id="3" name="Group 2">
            <a:extLst>
              <a:ext uri="{FF2B5EF4-FFF2-40B4-BE49-F238E27FC236}">
                <a16:creationId xmlns:a16="http://schemas.microsoft.com/office/drawing/2014/main" id="{9CE60AFD-2C2A-1347-8B87-803F6BEAB9B8}"/>
              </a:ext>
            </a:extLst>
          </p:cNvPr>
          <p:cNvGrpSpPr/>
          <p:nvPr/>
        </p:nvGrpSpPr>
        <p:grpSpPr>
          <a:xfrm>
            <a:off x="7848975" y="1942789"/>
            <a:ext cx="4136719" cy="3777165"/>
            <a:chOff x="7464508" y="1942789"/>
            <a:chExt cx="4136719"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690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T</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15704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rPr>
              <a:t>Check MVAM108 capacitor when R</a:t>
            </a:r>
            <a:r>
              <a:rPr lang="en-US" baseline="-25000" dirty="0">
                <a:solidFill>
                  <a:srgbClr val="000000"/>
                </a:solidFill>
              </a:rPr>
              <a:t>17</a:t>
            </a:r>
            <a:r>
              <a:rPr lang="en-US" dirty="0">
                <a:solidFill>
                  <a:srgbClr val="000000"/>
                </a:solidFill>
              </a:rPr>
              <a:t> is high and low</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Start resistor </a:t>
            </a:r>
            <a:r>
              <a:rPr lang="en-US" dirty="0">
                <a:solidFill>
                  <a:srgbClr val="000000"/>
                </a:solidFill>
              </a:rPr>
              <a:t>(R</a:t>
            </a:r>
            <a:r>
              <a:rPr lang="en-US" baseline="-25000" dirty="0">
                <a:solidFill>
                  <a:srgbClr val="000000"/>
                </a:solidFill>
              </a:rPr>
              <a:t>21</a:t>
            </a:r>
            <a:r>
              <a:rPr lang="en-US" dirty="0">
                <a:solidFill>
                  <a:srgbClr val="000000"/>
                </a:solidFill>
              </a:rPr>
              <a:t>) pulls gate to ground at start</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When gain limiting diode (D</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Oscillator keeps growing as long as g</a:t>
            </a:r>
            <a:r>
              <a:rPr lang="en-US" baseline="-25000" dirty="0">
                <a:solidFill>
                  <a:srgbClr val="000000"/>
                </a:solidFill>
                <a:latin typeface="Calibri"/>
                <a:ea typeface="Calibri"/>
                <a:cs typeface="Calibri"/>
                <a:sym typeface="Calibri"/>
              </a:rPr>
              <a:t>m</a:t>
            </a:r>
            <a:r>
              <a:rPr lang="en-US" dirty="0">
                <a:solidFill>
                  <a:srgbClr val="000000"/>
                </a:solidFill>
                <a:latin typeface="Calibri"/>
                <a:ea typeface="Calibri"/>
                <a:cs typeface="Calibri"/>
                <a:sym typeface="Calibri"/>
              </a:rPr>
              <a:t>&gt;1/R</a:t>
            </a:r>
          </a:p>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DC voltage across wiper in R</a:t>
            </a:r>
            <a:r>
              <a:rPr lang="en-US"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does the frequency change as R</a:t>
            </a:r>
            <a:r>
              <a:rPr lang="en-US" baseline="-25000" dirty="0">
                <a:solidFill>
                  <a:srgbClr val="000000"/>
                </a:solidFill>
                <a:latin typeface="Calibri"/>
                <a:ea typeface="Calibri"/>
                <a:cs typeface="Calibri"/>
                <a:sym typeface="Calibri"/>
              </a:rPr>
              <a:t>17</a:t>
            </a:r>
            <a:r>
              <a:rPr lang="en-US"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Calculate the oscillation frequency and the loss ratio |V/V</a:t>
            </a:r>
            <a:r>
              <a:rPr lang="en-US" baseline="-25000" dirty="0">
                <a:solidFill>
                  <a:srgbClr val="000000"/>
                </a:solidFill>
                <a:latin typeface="Calibri"/>
                <a:ea typeface="Calibri"/>
                <a:cs typeface="Calibri"/>
                <a:sym typeface="Calibri"/>
              </a:rPr>
              <a:t>I</a:t>
            </a:r>
            <a:r>
              <a:rPr lang="en-US"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How would this change if you took when L</a:t>
            </a:r>
            <a:r>
              <a:rPr lang="en-US" baseline="-25000" dirty="0">
                <a:solidFill>
                  <a:srgbClr val="000000"/>
                </a:solidFill>
                <a:latin typeface="Calibri"/>
                <a:ea typeface="Calibri"/>
                <a:cs typeface="Calibri"/>
                <a:sym typeface="Calibri"/>
              </a:rPr>
              <a:t>9</a:t>
            </a:r>
            <a:r>
              <a:rPr lang="en-US"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81</a:t>
            </a:fld>
            <a:endParaRPr lang="en-US"/>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59247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626221" y="3658151"/>
              <a:ext cx="608161"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588987" y="4455968"/>
              <a:ext cx="608160"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7" y="1377882"/>
                <a:ext cx="8444281"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7" y="1377882"/>
                <a:ext cx="8444281" cy="5193222"/>
              </a:xfrm>
              <a:prstGeom prst="rect">
                <a:avLst/>
              </a:prstGeom>
              <a:blipFill>
                <a:blip r:embed="rId3"/>
                <a:stretch>
                  <a:fillRect l="-1201" t="-488" r="-90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82</a:t>
            </a:fld>
            <a:endParaRPr lang="en-US"/>
          </a:p>
        </p:txBody>
      </p:sp>
      <p:grpSp>
        <p:nvGrpSpPr>
          <p:cNvPr id="2" name="Group 1">
            <a:extLst>
              <a:ext uri="{FF2B5EF4-FFF2-40B4-BE49-F238E27FC236}">
                <a16:creationId xmlns:a16="http://schemas.microsoft.com/office/drawing/2014/main" id="{1A6955CA-8098-A24F-BC64-384E31CAB7CA}"/>
              </a:ext>
            </a:extLst>
          </p:cNvPr>
          <p:cNvGrpSpPr/>
          <p:nvPr/>
        </p:nvGrpSpPr>
        <p:grpSpPr>
          <a:xfrm>
            <a:off x="8951133" y="2888956"/>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646801" y="3372932"/>
              <a:ext cx="1583905" cy="204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4050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a:t>
            </a:r>
            <a:r>
              <a:rPr lang="en-US" sz="4400" dirty="0" err="1">
                <a:latin typeface="+mj-lt"/>
              </a:rPr>
              <a:t>Norcal</a:t>
            </a:r>
            <a:r>
              <a:rPr lang="en-US" sz="4400" dirty="0">
                <a:latin typeface="+mj-lt"/>
              </a:rPr>
              <a:t>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566195" y="1590151"/>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66195" y="1590151"/>
                <a:ext cx="7421680" cy="4655090"/>
              </a:xfrm>
              <a:prstGeom prst="rect">
                <a:avLst/>
              </a:prstGeom>
              <a:blipFill>
                <a:blip r:embed="rId3"/>
                <a:stretch>
                  <a:fillRect l="-1368"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83</a:t>
            </a:fld>
            <a:endParaRPr lang="en-US"/>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8471344" y="1748433"/>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484142"/>
                <a:ext cx="10971766"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Find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calculate what it should be.</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marL="457200" indent="-457200" hangingPunct="0">
                  <a:buFont typeface="+mj-lt"/>
                  <a:buAutoNum type="arabicPeriod"/>
                </a:pPr>
                <a:endParaRPr lang="en-US" sz="2000" dirty="0">
                  <a:solidFill>
                    <a:srgbClr val="000000"/>
                  </a:solidFill>
                  <a:sym typeface="Calibri"/>
                </a:endParaRPr>
              </a:p>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484142"/>
                <a:ext cx="10971766" cy="4562672"/>
              </a:xfrm>
              <a:prstGeom prst="rect">
                <a:avLst/>
              </a:prstGeom>
              <a:blipFill>
                <a:blip r:embed="rId3"/>
                <a:stretch>
                  <a:fillRect l="-925" t="-554" r="-115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84</a:t>
            </a:fld>
            <a:endParaRPr lang="en-US"/>
          </a:p>
        </p:txBody>
      </p:sp>
    </p:spTree>
    <p:extLst>
      <p:ext uri="{BB962C8B-B14F-4D97-AF65-F5344CB8AC3E}">
        <p14:creationId xmlns:p14="http://schemas.microsoft.com/office/powerpoint/2010/main" val="4168085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85</a:t>
            </a:fld>
            <a:endParaRPr lang="en-US"/>
          </a:p>
        </p:txBody>
      </p:sp>
    </p:spTree>
    <p:extLst>
      <p:ext uri="{BB962C8B-B14F-4D97-AF65-F5344CB8AC3E}">
        <p14:creationId xmlns:p14="http://schemas.microsoft.com/office/powerpoint/2010/main" val="13042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Mixers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60822" y="1352191"/>
                <a:ext cx="11174680" cy="3733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is a square wave with period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Expanding this in a Fourier series, we get:</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b="0" i="0" smtClean="0">
                        <a:solidFill>
                          <a:srgbClr val="000000"/>
                        </a:solidFill>
                        <a:latin typeface="Cambria Math" panose="02040503050406030204" pitchFamily="18" charset="0"/>
                        <a:sym typeface="Calibri"/>
                      </a:rPr>
                      <m:t>= </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4</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a:rPr lang="en-US" sz="2000" b="0" i="1" smtClean="0">
                        <a:solidFill>
                          <a:srgbClr val="000000"/>
                        </a:solidFill>
                        <a:latin typeface="Cambria Math" panose="02040503050406030204" pitchFamily="18" charset="0"/>
                        <a:sym typeface="Calibri"/>
                      </a:rPr>
                      <m:t>(</m:t>
                    </m:r>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smtClean="0">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d>
                      <m:dPr>
                        <m:ctrlPr>
                          <a:rPr lang="en-US" sz="2000" b="0" i="1" dirty="0" smtClean="0">
                            <a:solidFill>
                              <a:srgbClr val="000000"/>
                            </a:solidFill>
                            <a:latin typeface="Cambria Math" panose="02040503050406030204" pitchFamily="18" charset="0"/>
                            <a:sym typeface="Calibri"/>
                          </a:rPr>
                        </m:ctrlPr>
                      </m:dPr>
                      <m:e>
                        <m:r>
                          <a:rPr lang="en-US" sz="2000" b="0" i="1" dirty="0" smtClean="0">
                            <a:solidFill>
                              <a:srgbClr val="000000"/>
                            </a:solidFill>
                            <a:latin typeface="Cambria Math" panose="02040503050406030204" pitchFamily="18" charset="0"/>
                            <a:sym typeface="Calibri"/>
                          </a:rPr>
                          <m:t>𝑡</m:t>
                        </m:r>
                      </m:e>
                    </m:d>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sym typeface="Calibri"/>
                          </a:rPr>
                          <m:t>𝑟𝑓</m:t>
                        </m:r>
                      </m:sub>
                    </m:sSub>
                    <m:r>
                      <m:rPr>
                        <m:sty m:val="p"/>
                      </m:rPr>
                      <a:rPr lang="en-US" sz="2000" b="0" i="0" dirty="0" smtClean="0">
                        <a:solidFill>
                          <a:srgbClr val="000000"/>
                        </a:solidFill>
                        <a:latin typeface="Cambria Math" panose="02040503050406030204" pitchFamily="18" charset="0"/>
                        <a:sym typeface="Calibri"/>
                      </a:rPr>
                      <m:t>cos</m:t>
                    </m:r>
                    <m:r>
                      <a:rPr lang="en-US" sz="2000" b="0" i="1" dirty="0" smtClean="0">
                        <a:solidFill>
                          <a:srgbClr val="000000"/>
                        </a:solidFill>
                        <a:latin typeface="Cambria Math" panose="02040503050406030204" pitchFamily="18" charset="0"/>
                        <a:sym typeface="Calibri"/>
                      </a:rPr>
                      <m:t>⁡(</m:t>
                    </m:r>
                    <m:sSub>
                      <m:sSubPr>
                        <m:ctrlPr>
                          <a:rPr lang="en-US" sz="2000" b="0" i="1" dirty="0" smtClean="0">
                            <a:solidFill>
                              <a:srgbClr val="000000"/>
                            </a:solidFill>
                            <a:latin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dirty="0" smtClean="0">
                            <a:solidFill>
                              <a:srgbClr val="000000"/>
                            </a:solidFill>
                            <a:latin typeface="Cambria Math" panose="02040503050406030204" pitchFamily="18" charset="0"/>
                            <a:sym typeface="Calibri"/>
                          </a:rPr>
                          <m:t>𝑟𝑓</m:t>
                        </m:r>
                      </m:sub>
                    </m:sSub>
                    <m:r>
                      <a:rPr lang="en-US" sz="2000" b="0" i="1" dirty="0" smtClean="0">
                        <a:solidFill>
                          <a:srgbClr val="000000"/>
                        </a:solidFill>
                        <a:latin typeface="Cambria Math" panose="02040503050406030204" pitchFamily="18" charset="0"/>
                        <a:sym typeface="Calibri"/>
                      </a:rPr>
                      <m:t>𝑡</m:t>
                    </m:r>
                    <m:r>
                      <a:rPr lang="en-US" sz="2000" b="0" i="1" dirty="0" smtClean="0">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𝑙𝑜</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a:solidFill>
                          <a:srgbClr val="000000"/>
                        </a:solidFill>
                        <a:latin typeface="Cambria Math" panose="02040503050406030204" pitchFamily="18" charset="0"/>
                        <a:sym typeface="Calibri"/>
                      </a:rPr>
                      <m:t>=</m:t>
                    </m:r>
                    <m:f>
                      <m:fPr>
                        <m:ctrlPr>
                          <a:rPr lang="en-US" sz="200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i="1" smtClean="0">
                            <a:solidFill>
                              <a:srgbClr val="000000"/>
                            </a:solidFill>
                            <a:latin typeface="Cambria Math" panose="02040503050406030204" pitchFamily="18" charset="0"/>
                            <a:ea typeface="Cambria Math" panose="02040503050406030204" pitchFamily="18" charset="0"/>
                            <a:sym typeface="Calibri"/>
                          </a:rPr>
                          <m:t>𝜋</m:t>
                        </m:r>
                      </m:den>
                    </m:f>
                    <m:d>
                      <m:dPr>
                        <m:ctrlPr>
                          <a:rPr lang="en-US" sz="2000" b="0" i="1" smtClean="0">
                            <a:solidFill>
                              <a:srgbClr val="000000"/>
                            </a:solidFill>
                            <a:latin typeface="Cambria Math" panose="02040503050406030204" pitchFamily="18" charset="0"/>
                            <a:sym typeface="Calibri"/>
                          </a:rPr>
                        </m:ctrlPr>
                      </m:dPr>
                      <m:e>
                        <m:sSub>
                          <m:sSubPr>
                            <m:ctrlPr>
                              <a:rPr lang="en-US" sz="2000" b="0" i="1" smtClean="0">
                                <a:solidFill>
                                  <a:srgbClr val="000000"/>
                                </a:solidFill>
                                <a:latin typeface="Cambria Math" panose="02040503050406030204" pitchFamily="18" charset="0"/>
                                <a:sym typeface="Calibri"/>
                              </a:rPr>
                            </m:ctrlPr>
                          </m:sSubPr>
                          <m:e>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func>
                          <m:funcPr>
                            <m:ctrlPr>
                              <a:rPr lang="en-US" sz="2000" b="0" i="1" smtClean="0">
                                <a:solidFill>
                                  <a:srgbClr val="000000"/>
                                </a:solidFill>
                                <a:latin typeface="Cambria Math" panose="02040503050406030204" pitchFamily="18" charset="0"/>
                                <a:sym typeface="Calibri"/>
                              </a:rPr>
                            </m:ctrlPr>
                          </m:funcPr>
                          <m:fName>
                            <m:r>
                              <m:rPr>
                                <m:sty m:val="p"/>
                              </m:rPr>
                              <a:rPr lang="en-US" sz="2000" b="0" i="0" smtClean="0">
                                <a:solidFill>
                                  <a:srgbClr val="000000"/>
                                </a:solidFill>
                                <a:latin typeface="Cambria Math" panose="02040503050406030204" pitchFamily="18" charset="0"/>
                                <a:sym typeface="Calibri"/>
                              </a:rPr>
                              <m:t>cos</m:t>
                            </m:r>
                          </m:fName>
                          <m:e>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3</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3</m:t>
                        </m:r>
                      </m:den>
                    </m:f>
                    <m:r>
                      <a:rPr lang="en-US" sz="2000" b="0" i="1" smtClean="0">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b="0" i="1" smtClean="0">
                            <a:solidFill>
                              <a:srgbClr val="000000"/>
                            </a:solidFill>
                            <a:latin typeface="Cambria Math" panose="02040503050406030204" pitchFamily="18" charset="0"/>
                            <a:sym typeface="Calibri"/>
                          </a:rPr>
                          <m:t>5</m:t>
                        </m:r>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 </a:t>
                </a:r>
                <a14:m>
                  <m:oMath xmlns:m="http://schemas.openxmlformats.org/officeDocument/2006/math">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ea typeface="Cambria Math" panose="02040503050406030204" pitchFamily="18" charset="0"/>
                            <a:sym typeface="Calibri"/>
                          </a:rPr>
                          <m:t>𝜋</m:t>
                        </m:r>
                      </m:den>
                    </m:f>
                    <m:d>
                      <m:dPr>
                        <m:ctrlPr>
                          <a:rPr lang="en-US" sz="2000" i="1">
                            <a:solidFill>
                              <a:srgbClr val="000000"/>
                            </a:solidFill>
                            <a:latin typeface="Cambria Math" panose="02040503050406030204" pitchFamily="18" charset="0"/>
                            <a:sym typeface="Calibri"/>
                          </a:rPr>
                        </m:ctrlPr>
                      </m:dPr>
                      <m:e>
                        <m:sSub>
                          <m:sSubPr>
                            <m:ctrlPr>
                              <a:rPr lang="en-US" sz="2000" i="1">
                                <a:solidFill>
                                  <a:srgbClr val="000000"/>
                                </a:solidFill>
                                <a:latin typeface="Cambria Math" panose="02040503050406030204" pitchFamily="18" charset="0"/>
                                <a:sym typeface="Calibri"/>
                              </a:rPr>
                            </m:ctrlPr>
                          </m:sSubPr>
                          <m:e>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3</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3</m:t>
                        </m:r>
                      </m:den>
                    </m:f>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func>
                          <m:funcPr>
                            <m:ctrlPr>
                              <a:rPr lang="en-US" sz="2000" i="1">
                                <a:solidFill>
                                  <a:srgbClr val="000000"/>
                                </a:solidFill>
                                <a:latin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sym typeface="Calibri"/>
                              </a:rPr>
                              <m:t>cos</m:t>
                            </m:r>
                          </m:fName>
                          <m:e>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5</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e>
                            </m:d>
                          </m:e>
                        </m:func>
                      </m:num>
                      <m:den>
                        <m:r>
                          <a:rPr lang="en-US" sz="2000" i="1">
                            <a:solidFill>
                              <a:srgbClr val="000000"/>
                            </a:solidFill>
                            <a:latin typeface="Cambria Math" panose="02040503050406030204" pitchFamily="18" charset="0"/>
                            <a:sym typeface="Calibri"/>
                          </a:rPr>
                          <m:t>5</m:t>
                        </m:r>
                      </m:den>
                    </m:f>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𝑟𝑓</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p>
              <a:p>
                <a:pPr marL="285750" indent="-285750" hangingPunct="0">
                  <a:buFont typeface="Arial" panose="020B0604020202020204" pitchFamily="34" charset="0"/>
                  <a:buChar char="•"/>
                </a:pPr>
                <a:r>
                  <a:rPr lang="en-US" sz="2000" dirty="0">
                    <a:solidFill>
                      <a:srgbClr val="000000"/>
                    </a:solidFill>
                    <a:sym typeface="Calibri"/>
                  </a:rPr>
                  <a:t>We define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m:t>
                        </m:r>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𝑙𝑜</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𝑟𝑓</m:t>
                        </m:r>
                      </m:sub>
                    </m:sSub>
                    <m:r>
                      <a:rPr lang="en-US" sz="2000" i="1">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b="0" i="1" smtClean="0">
                            <a:solidFill>
                              <a:srgbClr val="000000"/>
                            </a:solidFill>
                            <a:latin typeface="Cambria Math" panose="02040503050406030204" pitchFamily="18" charset="0"/>
                            <a:sym typeface="Calibri"/>
                          </a:rPr>
                        </m:ctrlPr>
                      </m:dPr>
                      <m:e>
                        <m:r>
                          <a:rPr lang="en-US" sz="2000" b="0" i="1" smtClean="0">
                            <a:solidFill>
                              <a:srgbClr val="000000"/>
                            </a:solidFill>
                            <a:latin typeface="Cambria Math" panose="02040503050406030204" pitchFamily="18" charset="0"/>
                            <a:sym typeface="Calibri"/>
                          </a:rPr>
                          <m:t>𝑡</m:t>
                        </m:r>
                      </m:e>
                    </m:d>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𝑟𝑓</m:t>
                            </m:r>
                          </m:sub>
                        </m:sSub>
                      </m:num>
                      <m:den>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b="0" i="0" smtClean="0">
                        <a:solidFill>
                          <a:srgbClr val="000000"/>
                        </a:solidFill>
                        <a:latin typeface="Cambria Math" panose="02040503050406030204" pitchFamily="18" charset="0"/>
                        <a:sym typeface="Calibri"/>
                      </a:rPr>
                      <m:t>cos</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b="0" i="1" smtClean="0">
                        <a:solidFill>
                          <a:srgbClr val="000000"/>
                        </a:solidFill>
                        <a:latin typeface="Cambria Math" panose="02040503050406030204" pitchFamily="18" charset="0"/>
                        <a:sym typeface="Calibri"/>
                      </a:rPr>
                      <m:t>𝑡</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d>
                      <m:dPr>
                        <m:ctrlPr>
                          <a:rPr lang="en-US" sz="2000" i="1">
                            <a:solidFill>
                              <a:srgbClr val="000000"/>
                            </a:solidFill>
                            <a:latin typeface="Cambria Math" panose="02040503050406030204" pitchFamily="18" charset="0"/>
                            <a:sym typeface="Calibri"/>
                          </a:rPr>
                        </m:ctrlPr>
                      </m:dPr>
                      <m:e>
                        <m:r>
                          <a:rPr lang="en-US" sz="2000" i="1">
                            <a:solidFill>
                              <a:srgbClr val="000000"/>
                            </a:solidFill>
                            <a:latin typeface="Cambria Math" panose="02040503050406030204" pitchFamily="18" charset="0"/>
                            <a:sym typeface="Calibri"/>
                          </a:rPr>
                          <m:t>𝑡</m:t>
                        </m:r>
                      </m:e>
                    </m:d>
                    <m:r>
                      <a:rPr lang="en-US" sz="2000" i="1">
                        <a:solidFill>
                          <a:srgbClr val="000000"/>
                        </a:solidFill>
                        <a:latin typeface="Cambria Math" panose="02040503050406030204" pitchFamily="18" charset="0"/>
                        <a:sym typeface="Calibri"/>
                      </a:rPr>
                      <m:t>=</m:t>
                    </m:r>
                    <m:f>
                      <m:fPr>
                        <m:ctrlPr>
                          <a:rPr lang="en-US" sz="2000" i="1">
                            <a:solidFill>
                              <a:srgbClr val="000000"/>
                            </a:solidFill>
                            <a:latin typeface="Cambria Math" panose="02040503050406030204" pitchFamily="18" charset="0"/>
                            <a:sym typeface="Calibri"/>
                          </a:rPr>
                        </m:ctrlPr>
                      </m:fPr>
                      <m:num>
                        <m:r>
                          <a:rPr lang="en-US" sz="2000" i="1">
                            <a:solidFill>
                              <a:srgbClr val="000000"/>
                            </a:solidFill>
                            <a:latin typeface="Cambria Math" panose="02040503050406030204" pitchFamily="18" charset="0"/>
                            <a:sym typeface="Calibri"/>
                          </a:rPr>
                          <m:t>2</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sym typeface="Calibri"/>
                              </a:rPr>
                              <m:t>𝑉</m:t>
                            </m:r>
                          </m:e>
                          <m:sub>
                            <m:r>
                              <a:rPr lang="en-US" sz="2000" i="1">
                                <a:solidFill>
                                  <a:srgbClr val="000000"/>
                                </a:solidFill>
                                <a:latin typeface="Cambria Math" panose="02040503050406030204" pitchFamily="18" charset="0"/>
                                <a:sym typeface="Calibri"/>
                              </a:rPr>
                              <m:t>𝑟𝑓</m:t>
                            </m:r>
                          </m:sub>
                        </m:sSub>
                      </m:num>
                      <m:den>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ea typeface="Cambria Math" panose="02040503050406030204" pitchFamily="18" charset="0"/>
                            <a:sym typeface="Calibri"/>
                          </a:rPr>
                          <m:t>𝜋</m:t>
                        </m:r>
                      </m:den>
                    </m:f>
                    <m:r>
                      <m:rPr>
                        <m:sty m:val="p"/>
                      </m:rPr>
                      <a:rPr lang="en-US" sz="2000">
                        <a:solidFill>
                          <a:srgbClr val="000000"/>
                        </a:solidFill>
                        <a:latin typeface="Cambria Math" panose="02040503050406030204" pitchFamily="18" charset="0"/>
                        <a:sym typeface="Calibri"/>
                      </a:rPr>
                      <m:t>cos</m:t>
                    </m:r>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r>
                      <a:rPr lang="en-US" sz="2000" i="1">
                        <a:solidFill>
                          <a:srgbClr val="000000"/>
                        </a:solidFill>
                        <a:latin typeface="Cambria Math" panose="02040503050406030204" pitchFamily="18" charset="0"/>
                        <a:sym typeface="Calibri"/>
                      </a:rPr>
                      <m:t>𝑡</m:t>
                    </m:r>
                    <m:r>
                      <a:rPr lang="en-US" sz="2000" i="1">
                        <a:solidFill>
                          <a:srgbClr val="000000"/>
                        </a:solidFill>
                        <a:latin typeface="Cambria Math" panose="02040503050406030204" pitchFamily="18" charset="0"/>
                        <a:sym typeface="Calibri"/>
                      </a:rPr>
                      <m:t>)</m:t>
                    </m:r>
                  </m:oMath>
                </a14:m>
                <a:endParaRPr lang="en-US" sz="2000" dirty="0">
                  <a:solidFill>
                    <a:srgbClr val="000000"/>
                  </a:solidFill>
                  <a:sym typeface="Calibri"/>
                </a:endParaRPr>
              </a:p>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sym typeface="Calibri"/>
                          </a:rPr>
                          <m:t>𝑙𝑜</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𝑖𝑓</m:t>
                        </m:r>
                      </m:sub>
                    </m:sSub>
                    <m:r>
                      <a:rPr lang="en-US" sz="2000" i="1">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𝑖𝑓</m:t>
                        </m:r>
                      </m:sub>
                    </m:sSub>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b="0" i="1" smtClean="0">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oMath>
                </a14:m>
                <a:r>
                  <a:rPr lang="en-US" sz="2000" dirty="0">
                    <a:solidFill>
                      <a:srgbClr val="000000"/>
                    </a:solidFill>
                    <a:sym typeface="Calibri"/>
                  </a:rPr>
                  <a:t> is a spurious signal.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i="1">
                            <a:solidFill>
                              <a:srgbClr val="000000"/>
                            </a:solidFill>
                            <a:latin typeface="Cambria Math" panose="02040503050406030204" pitchFamily="18" charset="0"/>
                            <a:sym typeface="Calibri"/>
                          </a:rPr>
                          <m:t>+</m:t>
                        </m:r>
                      </m:sub>
                    </m:sSub>
                  </m:oMath>
                </a14:m>
                <a:r>
                  <a:rPr lang="en-US" sz="2000" dirty="0">
                    <a:solidFill>
                      <a:srgbClr val="000000"/>
                    </a:solidFill>
                    <a:sym typeface="Calibri"/>
                  </a:rPr>
                  <a:t> and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sym typeface="Calibri"/>
                          </a:rPr>
                          <m:t>𝑘</m:t>
                        </m:r>
                        <m:r>
                          <a:rPr lang="en-US" sz="2000" b="0" i="1" smtClean="0">
                            <a:solidFill>
                              <a:srgbClr val="000000"/>
                            </a:solidFill>
                            <a:latin typeface="Cambria Math" panose="02040503050406030204" pitchFamily="18" charset="0"/>
                            <a:sym typeface="Calibri"/>
                          </a:rPr>
                          <m:t>−</m:t>
                        </m:r>
                      </m:sub>
                    </m:sSub>
                  </m:oMath>
                </a14:m>
                <a:r>
                  <a:rPr lang="en-US" sz="2000" dirty="0">
                    <a:solidFill>
                      <a:srgbClr val="000000"/>
                    </a:solidFill>
                    <a:sym typeface="Calibri"/>
                  </a:rPr>
                  <a:t> are the spurs from the </a:t>
                </a:r>
                <a14:m>
                  <m:oMath xmlns:m="http://schemas.openxmlformats.org/officeDocument/2006/math">
                    <m:r>
                      <a:rPr lang="en-US" sz="2000" b="0" i="1" smtClean="0">
                        <a:solidFill>
                          <a:srgbClr val="000000"/>
                        </a:solidFill>
                        <a:latin typeface="Cambria Math" panose="02040503050406030204" pitchFamily="18" charset="0"/>
                        <a:sym typeface="Calibri"/>
                      </a:rPr>
                      <m:t>𝑘</m:t>
                    </m:r>
                  </m:oMath>
                </a14:m>
                <a:r>
                  <a:rPr lang="en-US" sz="2000" dirty="0" err="1">
                    <a:solidFill>
                      <a:srgbClr val="000000"/>
                    </a:solidFill>
                    <a:sym typeface="Calibri"/>
                  </a:rPr>
                  <a:t>th</a:t>
                </a:r>
                <a:r>
                  <a:rPr lang="en-US" sz="2000" dirty="0">
                    <a:solidFill>
                      <a:srgbClr val="000000"/>
                    </a:solidFill>
                    <a:sym typeface="Calibri"/>
                  </a:rPr>
                  <a:t> harmonic</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60822" y="1352191"/>
                <a:ext cx="11174680" cy="3733476"/>
              </a:xfrm>
              <a:prstGeom prst="rect">
                <a:avLst/>
              </a:prstGeom>
              <a:blipFill>
                <a:blip r:embed="rId3"/>
                <a:stretch>
                  <a:fillRect l="-908" t="-101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86</a:t>
            </a:fld>
            <a:endParaRPr lang="en-US"/>
          </a:p>
        </p:txBody>
      </p:sp>
      <p:grpSp>
        <p:nvGrpSpPr>
          <p:cNvPr id="18" name="Group 17">
            <a:extLst>
              <a:ext uri="{FF2B5EF4-FFF2-40B4-BE49-F238E27FC236}">
                <a16:creationId xmlns:a16="http://schemas.microsoft.com/office/drawing/2014/main" id="{7DACCE4C-B4A7-9C4D-9FD1-C8B478B2C406}"/>
              </a:ext>
            </a:extLst>
          </p:cNvPr>
          <p:cNvGrpSpPr/>
          <p:nvPr/>
        </p:nvGrpSpPr>
        <p:grpSpPr>
          <a:xfrm>
            <a:off x="5692032" y="4913944"/>
            <a:ext cx="6198158" cy="1344022"/>
            <a:chOff x="5568462" y="4239408"/>
            <a:chExt cx="6198158" cy="1344022"/>
          </a:xfrm>
        </p:grpSpPr>
        <p:cxnSp>
          <p:nvCxnSpPr>
            <p:cNvPr id="4" name="Straight Connector 3">
              <a:extLst>
                <a:ext uri="{FF2B5EF4-FFF2-40B4-BE49-F238E27FC236}">
                  <a16:creationId xmlns:a16="http://schemas.microsoft.com/office/drawing/2014/main" id="{D6A5E189-6554-7E47-9608-26A60415E774}"/>
                </a:ext>
              </a:extLst>
            </p:cNvPr>
            <p:cNvCxnSpPr>
              <a:cxnSpLocks/>
            </p:cNvCxnSpPr>
            <p:nvPr/>
          </p:nvCxnSpPr>
          <p:spPr>
            <a:xfrm>
              <a:off x="5568462" y="5003083"/>
              <a:ext cx="61981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618163-B5A1-B64B-A9D3-9A1EB241EB3A}"/>
                </a:ext>
              </a:extLst>
            </p:cNvPr>
            <p:cNvCxnSpPr>
              <a:cxnSpLocks/>
            </p:cNvCxnSpPr>
            <p:nvPr/>
          </p:nvCxnSpPr>
          <p:spPr>
            <a:xfrm flipV="1">
              <a:off x="6109398"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875B86-1B2E-F443-9237-C5A0AEE749EA}"/>
                </a:ext>
              </a:extLst>
            </p:cNvPr>
            <p:cNvCxnSpPr>
              <a:cxnSpLocks/>
            </p:cNvCxnSpPr>
            <p:nvPr/>
          </p:nvCxnSpPr>
          <p:spPr>
            <a:xfrm flipV="1">
              <a:off x="6945084" y="4241086"/>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B22C685-305B-C84E-AB05-52900A90CB3F}"/>
                </a:ext>
              </a:extLst>
            </p:cNvPr>
            <p:cNvCxnSpPr>
              <a:cxnSpLocks/>
            </p:cNvCxnSpPr>
            <p:nvPr/>
          </p:nvCxnSpPr>
          <p:spPr>
            <a:xfrm flipV="1">
              <a:off x="7929823" y="4261182"/>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5656D2-EFC5-A64C-ADCA-1D8E5202AA01}"/>
                </a:ext>
              </a:extLst>
            </p:cNvPr>
            <p:cNvCxnSpPr>
              <a:cxnSpLocks/>
            </p:cNvCxnSpPr>
            <p:nvPr/>
          </p:nvCxnSpPr>
          <p:spPr>
            <a:xfrm flipV="1">
              <a:off x="8876040" y="4252807"/>
              <a:ext cx="0" cy="7636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45FD0C-107A-744F-BD20-EE0ACDE97986}"/>
                </a:ext>
              </a:extLst>
            </p:cNvPr>
            <p:cNvSpPr txBox="1"/>
            <p:nvPr/>
          </p:nvSpPr>
          <p:spPr>
            <a:xfrm>
              <a:off x="5838093" y="5214098"/>
              <a:ext cx="482321" cy="369332"/>
            </a:xfrm>
            <a:prstGeom prst="rect">
              <a:avLst/>
            </a:prstGeom>
            <a:noFill/>
          </p:spPr>
          <p:txBody>
            <a:bodyPr wrap="square" rtlCol="0">
              <a:spAutoFit/>
            </a:bodyPr>
            <a:lstStyle/>
            <a:p>
              <a:r>
                <a:rPr lang="en-US" dirty="0"/>
                <a:t>LO</a:t>
              </a:r>
            </a:p>
          </p:txBody>
        </p:sp>
        <p:sp>
          <p:nvSpPr>
            <p:cNvPr id="15" name="TextBox 14">
              <a:extLst>
                <a:ext uri="{FF2B5EF4-FFF2-40B4-BE49-F238E27FC236}">
                  <a16:creationId xmlns:a16="http://schemas.microsoft.com/office/drawing/2014/main" id="{23740F5D-BCBF-5A4F-87CA-44F212415330}"/>
                </a:ext>
              </a:extLst>
            </p:cNvPr>
            <p:cNvSpPr txBox="1"/>
            <p:nvPr/>
          </p:nvSpPr>
          <p:spPr>
            <a:xfrm>
              <a:off x="6573295" y="5204456"/>
              <a:ext cx="772048" cy="369332"/>
            </a:xfrm>
            <a:prstGeom prst="rect">
              <a:avLst/>
            </a:prstGeom>
            <a:noFill/>
          </p:spPr>
          <p:txBody>
            <a:bodyPr wrap="square" rtlCol="0">
              <a:spAutoFit/>
            </a:bodyPr>
            <a:lstStyle/>
            <a:p>
              <a:r>
                <a:rPr lang="en-US" dirty="0"/>
                <a:t>Image</a:t>
              </a:r>
            </a:p>
          </p:txBody>
        </p:sp>
        <p:sp>
          <p:nvSpPr>
            <p:cNvPr id="16" name="TextBox 15">
              <a:extLst>
                <a:ext uri="{FF2B5EF4-FFF2-40B4-BE49-F238E27FC236}">
                  <a16:creationId xmlns:a16="http://schemas.microsoft.com/office/drawing/2014/main" id="{B3141B4E-4AD7-B644-A7C6-236E49535009}"/>
                </a:ext>
              </a:extLst>
            </p:cNvPr>
            <p:cNvSpPr txBox="1"/>
            <p:nvPr/>
          </p:nvSpPr>
          <p:spPr>
            <a:xfrm>
              <a:off x="7734716" y="5170624"/>
              <a:ext cx="390213" cy="369332"/>
            </a:xfrm>
            <a:prstGeom prst="rect">
              <a:avLst/>
            </a:prstGeom>
            <a:noFill/>
          </p:spPr>
          <p:txBody>
            <a:bodyPr wrap="square" rtlCol="0">
              <a:spAutoFit/>
            </a:bodyPr>
            <a:lstStyle/>
            <a:p>
              <a:r>
                <a:rPr lang="en-US" dirty="0"/>
                <a:t>IF</a:t>
              </a:r>
            </a:p>
          </p:txBody>
        </p:sp>
        <p:sp>
          <p:nvSpPr>
            <p:cNvPr id="17" name="TextBox 16">
              <a:extLst>
                <a:ext uri="{FF2B5EF4-FFF2-40B4-BE49-F238E27FC236}">
                  <a16:creationId xmlns:a16="http://schemas.microsoft.com/office/drawing/2014/main" id="{9CCEBA83-D15A-D545-960F-F014047BD0D9}"/>
                </a:ext>
              </a:extLst>
            </p:cNvPr>
            <p:cNvSpPr txBox="1"/>
            <p:nvPr/>
          </p:nvSpPr>
          <p:spPr>
            <a:xfrm>
              <a:off x="8719449" y="5180190"/>
              <a:ext cx="464742" cy="369332"/>
            </a:xfrm>
            <a:prstGeom prst="rect">
              <a:avLst/>
            </a:prstGeom>
            <a:noFill/>
          </p:spPr>
          <p:txBody>
            <a:bodyPr wrap="square" rtlCol="0">
              <a:spAutoFit/>
            </a:bodyPr>
            <a:lstStyle/>
            <a:p>
              <a:r>
                <a:rPr lang="en-US" dirty="0"/>
                <a:t>RF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74077A-C638-9D48-8AFF-9DDCB06201D2}"/>
                    </a:ext>
                  </a:extLst>
                </p:cNvPr>
                <p:cNvSpPr txBox="1"/>
                <p:nvPr/>
              </p:nvSpPr>
              <p:spPr>
                <a:xfrm>
                  <a:off x="9559331" y="5175987"/>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0E74077A-C638-9D48-8AFF-9DDCB06201D2}"/>
                    </a:ext>
                  </a:extLst>
                </p:cNvPr>
                <p:cNvSpPr txBox="1">
                  <a:spLocks noRot="1" noChangeAspect="1" noMove="1" noResize="1" noEditPoints="1" noAdjustHandles="1" noChangeArrowheads="1" noChangeShapeType="1" noTextEdit="1"/>
                </p:cNvSpPr>
                <p:nvPr/>
              </p:nvSpPr>
              <p:spPr>
                <a:xfrm>
                  <a:off x="9559331" y="5175987"/>
                  <a:ext cx="7720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76891B-9CEC-DD4E-B458-E997B30DF693}"/>
                    </a:ext>
                  </a:extLst>
                </p:cNvPr>
                <p:cNvSpPr txBox="1"/>
                <p:nvPr/>
              </p:nvSpPr>
              <p:spPr>
                <a:xfrm>
                  <a:off x="10558297" y="5179834"/>
                  <a:ext cx="7720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0C76891B-9CEC-DD4E-B458-E997B30DF693}"/>
                    </a:ext>
                  </a:extLst>
                </p:cNvPr>
                <p:cNvSpPr txBox="1">
                  <a:spLocks noRot="1" noChangeAspect="1" noMove="1" noResize="1" noEditPoints="1" noAdjustHandles="1" noChangeArrowheads="1" noChangeShapeType="1" noTextEdit="1"/>
                </p:cNvSpPr>
                <p:nvPr/>
              </p:nvSpPr>
              <p:spPr>
                <a:xfrm>
                  <a:off x="10558297" y="5179834"/>
                  <a:ext cx="772048" cy="369332"/>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48EF065-6AF1-104A-837F-D985CB92E25B}"/>
                </a:ext>
              </a:extLst>
            </p:cNvPr>
            <p:cNvCxnSpPr>
              <a:cxnSpLocks/>
            </p:cNvCxnSpPr>
            <p:nvPr/>
          </p:nvCxnSpPr>
          <p:spPr>
            <a:xfrm flipV="1">
              <a:off x="9870830"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F469A-ECC6-024D-B48C-9AB9A9B0DC11}"/>
                </a:ext>
              </a:extLst>
            </p:cNvPr>
            <p:cNvCxnSpPr>
              <a:cxnSpLocks/>
            </p:cNvCxnSpPr>
            <p:nvPr/>
          </p:nvCxnSpPr>
          <p:spPr>
            <a:xfrm flipV="1">
              <a:off x="10939296" y="4239408"/>
              <a:ext cx="0" cy="7636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514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00190"/>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87</a:t>
            </a:fld>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9C13EE98-760E-F848-A155-FC317117E574}"/>
                  </a:ext>
                </a:extLst>
              </p:cNvPr>
              <p:cNvSpPr txBox="1"/>
              <p:nvPr/>
            </p:nvSpPr>
            <p:spPr>
              <a:xfrm>
                <a:off x="424028" y="1734408"/>
                <a:ext cx="6866929" cy="49391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xmlns="">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424028" y="1734408"/>
                <a:ext cx="6866929" cy="4939125"/>
              </a:xfrm>
              <a:prstGeom prst="rect">
                <a:avLst/>
              </a:prstGeom>
              <a:blipFill>
                <a:blip r:embed="rId3"/>
                <a:stretch>
                  <a:fillRect l="-1661" t="-769"/>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7170838" y="1320465"/>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32318"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88</a:t>
            </a:fld>
            <a:endParaRPr lang="en-US"/>
          </a:p>
        </p:txBody>
      </p:sp>
      <p:grpSp>
        <p:nvGrpSpPr>
          <p:cNvPr id="3" name="Group 2">
            <a:extLst>
              <a:ext uri="{FF2B5EF4-FFF2-40B4-BE49-F238E27FC236}">
                <a16:creationId xmlns:a16="http://schemas.microsoft.com/office/drawing/2014/main" id="{9E7EC3D5-B9D4-4A46-88B9-9A05DFD35BEC}"/>
              </a:ext>
            </a:extLst>
          </p:cNvPr>
          <p:cNvGrpSpPr/>
          <p:nvPr/>
        </p:nvGrpSpPr>
        <p:grpSpPr>
          <a:xfrm>
            <a:off x="7613235" y="1947842"/>
            <a:ext cx="4341857" cy="3352687"/>
            <a:chOff x="7446979"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512372"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810774"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7960342"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8892565"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600380"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675460"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681889"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687184"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675460"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8912429"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8902382"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8924154"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8912428"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621551"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511785"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616743"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652744"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511785"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191054"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045487"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238983"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608943"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702904"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094042"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056328"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9925578"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191054"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702904"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683593"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339358"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142343" y="3190080"/>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0996751"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208026"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098515"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045442"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162709"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763827"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9865338"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339358"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184977"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114114" y="282111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079313"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318317"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699525"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346700"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665167"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627453"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446979"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620361"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426540" y="1641342"/>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Product detector</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90962" y="1290623"/>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latinLnBrk="1" hangingPunct="0"/>
            <a:r>
              <a:rPr lang="en-US" sz="2000" dirty="0">
                <a:solidFill>
                  <a:srgbClr val="000000"/>
                </a:solidFill>
                <a:ea typeface="Cambria Math" panose="02040503050406030204" pitchFamily="18" charset="0"/>
                <a:sym typeface="Calibri"/>
              </a:rPr>
              <a:t>x.</a:t>
            </a: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89</a:t>
            </a:fld>
            <a:endParaRPr lang="en-US"/>
          </a:p>
        </p:txBody>
      </p:sp>
    </p:spTree>
    <p:extLst>
      <p:ext uri="{BB962C8B-B14F-4D97-AF65-F5344CB8AC3E}">
        <p14:creationId xmlns:p14="http://schemas.microsoft.com/office/powerpoint/2010/main" val="23573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r>
                      <a:rPr lang="en-US" sz="2000" b="0" i="1" smtClean="0">
                        <a:latin typeface="Cambria Math" panose="02040503050406030204" pitchFamily="18" charset="0"/>
                      </a:rPr>
                      <m:t>𝐼</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a:latin typeface="Cambria Math" panose="02040503050406030204" pitchFamily="18" charset="0"/>
                      </a:rPr>
                      <m:t>𝑉</m:t>
                    </m:r>
                  </m:oMath>
                </a14:m>
                <a:r>
                  <a:rPr lang="en-US" sz="2000" dirty="0"/>
                  <a:t> and </a:t>
                </a:r>
                <a14:m>
                  <m:oMath xmlns:m="http://schemas.openxmlformats.org/officeDocument/2006/math">
                    <m:r>
                      <a:rPr lang="en-US" sz="2000" i="1">
                        <a:latin typeface="Cambria Math" panose="02040503050406030204" pitchFamily="18" charset="0"/>
                      </a:rPr>
                      <m:t>𝐼</m:t>
                    </m:r>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r>
                      <a:rPr lang="en-US" sz="2000" b="0" i="1" smtClean="0">
                        <a:latin typeface="Cambria Math" panose="02040503050406030204" pitchFamily="18" charset="0"/>
                      </a:rPr>
                      <m:t>𝑉</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r>
                          <a:rPr lang="en-US" sz="2000" b="0" i="1" smtClean="0">
                            <a:latin typeface="Cambria Math" panose="02040503050406030204" pitchFamily="18" charset="0"/>
                          </a:rPr>
                          <m:t>𝐼</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𝐶𝑉𝑗</m:t>
                    </m:r>
                    <m:r>
                      <a:rPr lang="en-US" sz="2000" b="0" i="1" smtClean="0">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𝐿𝐼𝑗</m:t>
                    </m:r>
                    <m:r>
                      <a:rPr lang="en-US" sz="2000" b="0" i="1" smtClean="0">
                        <a:latin typeface="Cambria Math" panose="02040503050406030204" pitchFamily="18" charset="0"/>
                        <a:ea typeface="Cambria Math" panose="02040503050406030204" pitchFamily="18" charset="0"/>
                      </a:rPr>
                      <m:t>𝜔</m:t>
                    </m:r>
                  </m:oMath>
                </a14:m>
                <a:r>
                  <a:rPr lang="en-US" sz="2000" dirty="0"/>
                  <a:t>, for an inductor</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50954"/>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90</a:t>
            </a:fld>
            <a:endParaRPr lang="en-US"/>
          </a:p>
        </p:txBody>
      </p:sp>
      <p:grpSp>
        <p:nvGrpSpPr>
          <p:cNvPr id="4" name="Group 3">
            <a:extLst>
              <a:ext uri="{FF2B5EF4-FFF2-40B4-BE49-F238E27FC236}">
                <a16:creationId xmlns:a16="http://schemas.microsoft.com/office/drawing/2014/main" id="{CC25DA62-449A-4742-BED1-1470B1C4D63C}"/>
              </a:ext>
            </a:extLst>
          </p:cNvPr>
          <p:cNvGrpSpPr/>
          <p:nvPr/>
        </p:nvGrpSpPr>
        <p:grpSpPr>
          <a:xfrm>
            <a:off x="7927551" y="1603338"/>
            <a:ext cx="4065485" cy="2581251"/>
            <a:chOff x="7362472" y="1697551"/>
            <a:chExt cx="4438347" cy="3325242"/>
          </a:xfrm>
        </p:grpSpPr>
        <p:sp>
          <p:nvSpPr>
            <p:cNvPr id="16" name="Shape 51">
              <a:extLst>
                <a:ext uri="{FF2B5EF4-FFF2-40B4-BE49-F238E27FC236}">
                  <a16:creationId xmlns:a16="http://schemas.microsoft.com/office/drawing/2014/main" id="{475EE5B6-E02A-A04D-B608-C37E82494806}"/>
                </a:ext>
              </a:extLst>
            </p:cNvPr>
            <p:cNvSpPr/>
            <p:nvPr/>
          </p:nvSpPr>
          <p:spPr>
            <a:xfrm>
              <a:off x="8743252" y="2190473"/>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451067" y="2571182"/>
              <a:ext cx="1131226" cy="15544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526147" y="255776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532576" y="2978398"/>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8537871" y="3343072"/>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526147" y="382563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8763116" y="254687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8753069" y="293485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8760624" y="340840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8783118" y="3814846"/>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472238" y="3434856"/>
              <a:ext cx="279738" cy="740074"/>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362472" y="3125164"/>
              <a:ext cx="304800" cy="76200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467431" y="2366135"/>
              <a:ext cx="430934"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7503431" y="3122260"/>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362472" y="3830226"/>
              <a:ext cx="304800" cy="381000"/>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041741" y="34680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7896174" y="3461738"/>
              <a:ext cx="304800" cy="381000"/>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089670" y="3047103"/>
              <a:ext cx="304800" cy="76200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459630" y="2669907"/>
              <a:ext cx="304800" cy="762000"/>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553591" y="2716480"/>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9944729" y="2177815"/>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9907015" y="21434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9776266" y="1697551"/>
              <a:ext cx="519389" cy="436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041741" y="401366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539579" y="305459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190045" y="30033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652244" y="3036923"/>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496019" y="4072268"/>
              <a:ext cx="304800" cy="381000"/>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058713" y="4011269"/>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013154" y="43749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7656352" y="3119389"/>
              <a:ext cx="50916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9716025" y="3267059"/>
              <a:ext cx="433442"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152486" y="4019726"/>
              <a:ext cx="954215"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7906612" y="4499575"/>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362472" y="1793968"/>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169004" y="3243640"/>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573689" y="3801683"/>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181957" y="3430713"/>
              <a:ext cx="152400" cy="762000"/>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0834556" y="3046429"/>
              <a:ext cx="8138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022507" y="3343071"/>
              <a:ext cx="512248"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7900606" y="2322737"/>
              <a:ext cx="304800" cy="762000"/>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7845336" y="2083862"/>
              <a:ext cx="677680" cy="3964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7683534" y="217072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7645820" y="21363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204216" y="37512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611258" y="37653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C3405655-5B86-474A-9661-4740DD0F8927}"/>
              </a:ext>
            </a:extLst>
          </p:cNvPr>
          <p:cNvSpPr txBox="1"/>
          <p:nvPr/>
        </p:nvSpPr>
        <p:spPr>
          <a:xfrm>
            <a:off x="297103" y="1583530"/>
            <a:ext cx="7372711" cy="46588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dirty="0">
                <a:solidFill>
                  <a:srgbClr val="000000"/>
                </a:solidFill>
              </a:rPr>
              <a:t>How much would you expect the inductor to lower the oscillation frequency</a:t>
            </a:r>
          </a:p>
          <a:p>
            <a:pPr marL="342900" indent="-342900" defTabSz="457200" hangingPunct="0">
              <a:buFont typeface="+mj-lt"/>
              <a:buAutoNum type="arabicPeriod"/>
            </a:pPr>
            <a:r>
              <a:rPr lang="en-US"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dirty="0">
                <a:solidFill>
                  <a:srgbClr val="000000"/>
                </a:solidFill>
              </a:rPr>
              <a:t>Measure the rise and fall time of keying response</a:t>
            </a:r>
          </a:p>
          <a:p>
            <a:pPr marL="342900" indent="-342900" defTabSz="457200" hangingPunct="0">
              <a:buFont typeface="+mj-lt"/>
              <a:buAutoNum type="arabicPeriod"/>
            </a:pPr>
            <a:r>
              <a:rPr lang="en-US" dirty="0">
                <a:solidFill>
                  <a:srgbClr val="000000"/>
                </a:solidFill>
              </a:rPr>
              <a:t>There is a spurious </a:t>
            </a:r>
            <a:r>
              <a:rPr lang="en-US" dirty="0" err="1">
                <a:solidFill>
                  <a:srgbClr val="000000"/>
                </a:solidFill>
              </a:rPr>
              <a:t>f</a:t>
            </a:r>
            <a:r>
              <a:rPr lang="en-US" baseline="-25000" dirty="0" err="1">
                <a:solidFill>
                  <a:srgbClr val="000000"/>
                </a:solidFill>
              </a:rPr>
              <a:t>mn</a:t>
            </a:r>
            <a:r>
              <a:rPr lang="en-US" dirty="0">
                <a:solidFill>
                  <a:srgbClr val="000000"/>
                </a:solidFill>
              </a:rPr>
              <a:t>=</a:t>
            </a:r>
            <a:r>
              <a:rPr lang="en-US" dirty="0" err="1">
                <a:solidFill>
                  <a:srgbClr val="000000"/>
                </a:solidFill>
              </a:rPr>
              <a:t>mf</a:t>
            </a:r>
            <a:r>
              <a:rPr lang="en-US" baseline="-25000" dirty="0" err="1">
                <a:solidFill>
                  <a:srgbClr val="000000"/>
                </a:solidFill>
              </a:rPr>
              <a:t>vfo</a:t>
            </a:r>
            <a:r>
              <a:rPr lang="en-US" dirty="0" err="1">
                <a:solidFill>
                  <a:srgbClr val="000000"/>
                </a:solidFill>
              </a:rPr>
              <a:t>+nf</a:t>
            </a:r>
            <a:r>
              <a:rPr lang="en-US" baseline="-25000" dirty="0" err="1">
                <a:solidFill>
                  <a:srgbClr val="000000"/>
                </a:solidFill>
              </a:rPr>
              <a:t>to</a:t>
            </a:r>
            <a:r>
              <a:rPr lang="en-US" dirty="0">
                <a:solidFill>
                  <a:srgbClr val="000000"/>
                </a:solidFill>
              </a:rPr>
              <a:t>.</a:t>
            </a:r>
          </a:p>
          <a:p>
            <a:pPr marL="342900" indent="-342900" defTabSz="457200" hangingPunct="0">
              <a:buFont typeface="+mj-lt"/>
              <a:buAutoNum type="arabicPeriod"/>
            </a:pPr>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spTree>
    <p:extLst>
      <p:ext uri="{BB962C8B-B14F-4D97-AF65-F5344CB8AC3E}">
        <p14:creationId xmlns:p14="http://schemas.microsoft.com/office/powerpoint/2010/main" val="156985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6154" y="77306"/>
            <a:ext cx="11529391" cy="769441"/>
          </a:xfrm>
          <a:prstGeom prst="rect">
            <a:avLst/>
          </a:prstGeom>
          <a:noFill/>
        </p:spPr>
        <p:txBody>
          <a:bodyPr wrap="square" rtlCol="0">
            <a:spAutoFit/>
          </a:bodyPr>
          <a:lstStyle/>
          <a:p>
            <a:pPr algn="ctr"/>
            <a:r>
              <a:rPr lang="en-US" sz="4400" dirty="0">
                <a:latin typeface="+mj-lt"/>
              </a:rPr>
              <a:t>Op Amps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01763" y="1176251"/>
                <a:ext cx="8183249" cy="55613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Ideal op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𝑖𝑛</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𝑉</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𝑜</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𝑖</m:t>
                            </m:r>
                            <m:r>
                              <a:rPr lang="en-US" sz="2000" i="1">
                                <a:solidFill>
                                  <a:srgbClr val="000000"/>
                                </a:solidFill>
                                <a:latin typeface="Cambria Math" panose="02040503050406030204" pitchFamily="18" charset="0"/>
                                <a:cs typeface="Calibri"/>
                                <a:sym typeface="Calibri"/>
                              </a:rPr>
                              <m:t>,−</m:t>
                            </m:r>
                          </m:sub>
                        </m:sSub>
                      </m:den>
                    </m:f>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𝐴</m:t>
                        </m:r>
                      </m:e>
                      <m:sub>
                        <m:r>
                          <a:rPr lang="en-US" sz="2000" i="1">
                            <a:solidFill>
                              <a:srgbClr val="000000"/>
                            </a:solidFill>
                            <a:latin typeface="Cambria Math" panose="02040503050406030204" pitchFamily="18" charset="0"/>
                            <a:cs typeface="Calibri"/>
                            <a:sym typeface="Calibri"/>
                          </a:rPr>
                          <m:t>𝑉</m:t>
                        </m:r>
                      </m:sub>
                    </m:sSub>
                  </m:oMath>
                </a14:m>
                <a:r>
                  <a:rPr lang="en-US" sz="2000" dirty="0">
                    <a:solidFill>
                      <a:srgbClr val="000000"/>
                    </a:solidFill>
                    <a:latin typeface="Calibri"/>
                    <a:ea typeface="Calibri"/>
                    <a:cs typeface="Calibri"/>
                    <a:sym typeface="Calibri"/>
                  </a:rPr>
                  <a:t> is an op amp parameter between </a:t>
                </a:r>
                <a14:m>
                  <m:oMath xmlns:m="http://schemas.openxmlformats.org/officeDocument/2006/math">
                    <m:sSup>
                      <m:sSupPr>
                        <m:ctrlPr>
                          <a:rPr lang="en-US" sz="200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4</m:t>
                        </m:r>
                      </m:sup>
                    </m:sSup>
                  </m:oMath>
                </a14:m>
                <a:r>
                  <a:rPr lang="en-US" sz="2000" dirty="0">
                    <a:solidFill>
                      <a:srgbClr val="000000"/>
                    </a:solidFill>
                    <a:latin typeface="Calibri"/>
                    <a:ea typeface="Calibri"/>
                    <a:cs typeface="Calibri"/>
                    <a:sym typeface="Calibri"/>
                  </a:rPr>
                  <a:t> and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cs typeface="Calibri"/>
                            <a:sym typeface="Calibri"/>
                          </a:rPr>
                          <m:t>6</m:t>
                        </m:r>
                      </m:sup>
                    </m:sSup>
                  </m:oMath>
                </a14:m>
                <a:r>
                  <a:rPr lang="en-US" sz="2000" dirty="0">
                    <a:solidFill>
                      <a:srgbClr val="000000"/>
                    </a:solidFill>
                    <a:ea typeface="Calibri"/>
                    <a:cs typeface="Calibri"/>
                    <a:sym typeface="Calibri"/>
                  </a:rPr>
                  <a: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for negative feedback</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1:  Inverting amp, we’ll show the gain is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2</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1</m:t>
                            </m:r>
                          </m:sub>
                        </m:sSub>
                      </m:den>
                    </m:f>
                  </m:oMath>
                </a14:m>
                <a:endParaRPr lang="en-US" sz="2000"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since the op amp has infinite input impedance</a:t>
                </a:r>
              </a:p>
              <a:p>
                <a:pPr marL="742950" lvl="1" indent="-285750" defTabSz="457200" latinLnBrk="1" hangingPunct="0">
                  <a:buFont typeface="Arial" panose="020B0604020202020204" pitchFamily="34" charset="0"/>
                  <a:buChar char="•"/>
                </a:pPr>
                <a:r>
                  <a:rPr lang="en-US" dirty="0">
                    <a:solidFill>
                      <a:srgbClr val="000000"/>
                    </a:solidFill>
                    <a:ea typeface="Calibri"/>
                    <a:cs typeface="Calibri"/>
                    <a:sym typeface="Calibri"/>
                  </a:rPr>
                  <a:t>By Kirchhoff,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1</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2</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1</m:t>
                        </m:r>
                      </m:sub>
                    </m:sSub>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 is same as non-inverting.</a:t>
                </a:r>
              </a:p>
              <a:p>
                <a:pPr marL="285750" indent="-285750" defTabSz="457200" latinLnBrk="1" hangingPunct="0">
                  <a:buFont typeface="Arial" panose="020B0604020202020204" pitchFamily="34" charset="0"/>
                  <a:buChar char="•"/>
                </a:pPr>
                <a:r>
                  <a:rPr lang="en-US" sz="2000" dirty="0">
                    <a:solidFill>
                      <a:srgbClr val="000000"/>
                    </a:solidFill>
                    <a:ea typeface="Calibri"/>
                    <a:cs typeface="Calibri"/>
                    <a:sym typeface="Calibri"/>
                  </a:rPr>
                  <a:t>Example 2:  Non-inverting amp</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2</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1</m:t>
                            </m:r>
                          </m:sub>
                        </m:sSub>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r>
                  <a:rPr lang="en-US" dirty="0">
                    <a:solidFill>
                      <a:srgbClr val="000000"/>
                    </a:solidFill>
                    <a:ea typeface="Calibri"/>
                    <a:cs typeface="Calibri"/>
                    <a:sym typeface="Calibri"/>
                  </a:rPr>
                  <a:t> </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&gt;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6</m:t>
                        </m:r>
                      </m:sup>
                    </m:sSup>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𝑜</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𝑇h</m:t>
                            </m:r>
                          </m:sub>
                        </m:sSub>
                      </m:num>
                      <m:den>
                        <m:r>
                          <a:rPr lang="en-US" b="0" i="1" smtClean="0">
                            <a:solidFill>
                              <a:srgbClr val="000000"/>
                            </a:solidFill>
                            <a:latin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𝑉</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𝑜</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𝑇h</m:t>
                        </m:r>
                      </m:sub>
                    </m:sSub>
                  </m:oMath>
                </a14:m>
                <a:r>
                  <a:rPr lang="en-US" dirty="0">
                    <a:solidFill>
                      <a:srgbClr val="000000"/>
                    </a:solidFill>
                    <a:ea typeface="Calibri"/>
                    <a:cs typeface="Calibri"/>
                    <a:sym typeface="Calibri"/>
                  </a:rPr>
                  <a:t> is the Thevenin resistance of the op amp</a:t>
                </a: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742950" lvl="1"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01763" y="1176251"/>
                <a:ext cx="8183249" cy="5561335"/>
              </a:xfrm>
              <a:prstGeom prst="rect">
                <a:avLst/>
              </a:prstGeom>
              <a:blipFill>
                <a:blip r:embed="rId3"/>
                <a:stretch>
                  <a:fillRect l="-1085" t="-683"/>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91</a:t>
            </a:fld>
            <a:endParaRPr lang="en-US"/>
          </a:p>
        </p:txBody>
      </p:sp>
      <p:grpSp>
        <p:nvGrpSpPr>
          <p:cNvPr id="21" name="Group 20">
            <a:extLst>
              <a:ext uri="{FF2B5EF4-FFF2-40B4-BE49-F238E27FC236}">
                <a16:creationId xmlns:a16="http://schemas.microsoft.com/office/drawing/2014/main" id="{ACD26CF7-B349-2E45-BF8C-830DCB015C4F}"/>
              </a:ext>
            </a:extLst>
          </p:cNvPr>
          <p:cNvGrpSpPr/>
          <p:nvPr/>
        </p:nvGrpSpPr>
        <p:grpSpPr>
          <a:xfrm>
            <a:off x="267135" y="284038"/>
            <a:ext cx="2035716" cy="1320301"/>
            <a:chOff x="450183" y="1253151"/>
            <a:chExt cx="2035716" cy="1320301"/>
          </a:xfrm>
        </p:grpSpPr>
        <p:grpSp>
          <p:nvGrpSpPr>
            <p:cNvPr id="48" name="Group 38">
              <a:extLst>
                <a:ext uri="{FF2B5EF4-FFF2-40B4-BE49-F238E27FC236}">
                  <a16:creationId xmlns:a16="http://schemas.microsoft.com/office/drawing/2014/main" id="{5C8E80FF-3778-B544-A356-B0726089E52B}"/>
                </a:ext>
              </a:extLst>
            </p:cNvPr>
            <p:cNvGrpSpPr>
              <a:grpSpLocks/>
            </p:cNvGrpSpPr>
            <p:nvPr/>
          </p:nvGrpSpPr>
          <p:grpSpPr bwMode="auto">
            <a:xfrm>
              <a:off x="840971" y="1253151"/>
              <a:ext cx="1302026" cy="964090"/>
              <a:chOff x="768" y="240"/>
              <a:chExt cx="1056" cy="864"/>
            </a:xfrm>
          </p:grpSpPr>
          <p:grpSp>
            <p:nvGrpSpPr>
              <p:cNvPr id="49" name="Group 39">
                <a:extLst>
                  <a:ext uri="{FF2B5EF4-FFF2-40B4-BE49-F238E27FC236}">
                    <a16:creationId xmlns:a16="http://schemas.microsoft.com/office/drawing/2014/main" id="{0698FB99-F57D-AC44-AF98-E3BA1418178E}"/>
                  </a:ext>
                </a:extLst>
              </p:cNvPr>
              <p:cNvGrpSpPr>
                <a:grpSpLocks/>
              </p:cNvGrpSpPr>
              <p:nvPr/>
            </p:nvGrpSpPr>
            <p:grpSpPr bwMode="auto">
              <a:xfrm>
                <a:off x="768" y="240"/>
                <a:ext cx="1056" cy="864"/>
                <a:chOff x="2496" y="1968"/>
                <a:chExt cx="1056" cy="864"/>
              </a:xfrm>
            </p:grpSpPr>
            <p:sp>
              <p:nvSpPr>
                <p:cNvPr id="54" name="Line 40">
                  <a:extLst>
                    <a:ext uri="{FF2B5EF4-FFF2-40B4-BE49-F238E27FC236}">
                      <a16:creationId xmlns:a16="http://schemas.microsoft.com/office/drawing/2014/main" id="{A61717D9-A437-1B49-B9CE-CDC5593A0C1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41">
                  <a:extLst>
                    <a:ext uri="{FF2B5EF4-FFF2-40B4-BE49-F238E27FC236}">
                      <a16:creationId xmlns:a16="http://schemas.microsoft.com/office/drawing/2014/main" id="{5A1D915D-A23D-C548-89D4-00B2796554F8}"/>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42">
                  <a:extLst>
                    <a:ext uri="{FF2B5EF4-FFF2-40B4-BE49-F238E27FC236}">
                      <a16:creationId xmlns:a16="http://schemas.microsoft.com/office/drawing/2014/main" id="{4FEF2611-6476-2B40-AE27-7F037989AB22}"/>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Freeform 43">
                  <a:extLst>
                    <a:ext uri="{FF2B5EF4-FFF2-40B4-BE49-F238E27FC236}">
                      <a16:creationId xmlns:a16="http://schemas.microsoft.com/office/drawing/2014/main" id="{BC709D1D-B9F0-FB40-81E0-A9FF71B02DC9}"/>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 name="Line 44">
                <a:extLst>
                  <a:ext uri="{FF2B5EF4-FFF2-40B4-BE49-F238E27FC236}">
                    <a16:creationId xmlns:a16="http://schemas.microsoft.com/office/drawing/2014/main" id="{F229A696-125D-AB4E-8481-5A2240BAB47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45">
                <a:extLst>
                  <a:ext uri="{FF2B5EF4-FFF2-40B4-BE49-F238E27FC236}">
                    <a16:creationId xmlns:a16="http://schemas.microsoft.com/office/drawing/2014/main" id="{46E0FC62-8121-8D40-85C8-703F46BC1E19}"/>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46">
                <a:extLst>
                  <a:ext uri="{FF2B5EF4-FFF2-40B4-BE49-F238E27FC236}">
                    <a16:creationId xmlns:a16="http://schemas.microsoft.com/office/drawing/2014/main" id="{7DF936E2-9C62-CD41-B1D4-8138514EEC5C}"/>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TextBox 1">
              <a:extLst>
                <a:ext uri="{FF2B5EF4-FFF2-40B4-BE49-F238E27FC236}">
                  <a16:creationId xmlns:a16="http://schemas.microsoft.com/office/drawing/2014/main" id="{3FB4153B-BDA6-9046-9835-17216E3591BD}"/>
                </a:ext>
              </a:extLst>
            </p:cNvPr>
            <p:cNvSpPr txBox="1"/>
            <p:nvPr/>
          </p:nvSpPr>
          <p:spPr>
            <a:xfrm>
              <a:off x="2024631" y="1422184"/>
              <a:ext cx="461268" cy="369332"/>
            </a:xfrm>
            <a:prstGeom prst="rect">
              <a:avLst/>
            </a:prstGeom>
            <a:noFill/>
          </p:spPr>
          <p:txBody>
            <a:bodyPr wrap="square" rtlCol="0">
              <a:spAutoFit/>
            </a:bodyPr>
            <a:lstStyle/>
            <a:p>
              <a:r>
                <a:rPr lang="en-US" dirty="0"/>
                <a:t>V</a:t>
              </a:r>
              <a:r>
                <a:rPr lang="en-US" baseline="-25000" dirty="0"/>
                <a:t>o</a:t>
              </a:r>
            </a:p>
          </p:txBody>
        </p:sp>
        <p:sp>
          <p:nvSpPr>
            <p:cNvPr id="58" name="TextBox 57">
              <a:extLst>
                <a:ext uri="{FF2B5EF4-FFF2-40B4-BE49-F238E27FC236}">
                  <a16:creationId xmlns:a16="http://schemas.microsoft.com/office/drawing/2014/main" id="{428DB1D8-536B-B541-996B-AC28B04EB25D}"/>
                </a:ext>
              </a:extLst>
            </p:cNvPr>
            <p:cNvSpPr txBox="1"/>
            <p:nvPr/>
          </p:nvSpPr>
          <p:spPr>
            <a:xfrm>
              <a:off x="450183" y="1496970"/>
              <a:ext cx="461268" cy="369332"/>
            </a:xfrm>
            <a:prstGeom prst="rect">
              <a:avLst/>
            </a:prstGeom>
            <a:noFill/>
          </p:spPr>
          <p:txBody>
            <a:bodyPr wrap="square" rtlCol="0">
              <a:spAutoFit/>
            </a:bodyPr>
            <a:lstStyle/>
            <a:p>
              <a:r>
                <a:rPr lang="en-US" dirty="0"/>
                <a:t>V</a:t>
              </a:r>
              <a:r>
                <a:rPr lang="en-US" baseline="-25000" dirty="0"/>
                <a:t>i</a:t>
              </a:r>
            </a:p>
          </p:txBody>
        </p:sp>
        <p:sp>
          <p:nvSpPr>
            <p:cNvPr id="4" name="TextBox 3">
              <a:extLst>
                <a:ext uri="{FF2B5EF4-FFF2-40B4-BE49-F238E27FC236}">
                  <a16:creationId xmlns:a16="http://schemas.microsoft.com/office/drawing/2014/main" id="{0DA4171C-41D0-9F44-A577-81D003563690}"/>
                </a:ext>
              </a:extLst>
            </p:cNvPr>
            <p:cNvSpPr txBox="1"/>
            <p:nvPr/>
          </p:nvSpPr>
          <p:spPr>
            <a:xfrm>
              <a:off x="647456" y="2204120"/>
              <a:ext cx="1205779" cy="369332"/>
            </a:xfrm>
            <a:prstGeom prst="rect">
              <a:avLst/>
            </a:prstGeom>
            <a:noFill/>
          </p:spPr>
          <p:txBody>
            <a:bodyPr wrap="none" rtlCol="0">
              <a:spAutoFit/>
            </a:bodyPr>
            <a:lstStyle/>
            <a:p>
              <a:r>
                <a:rPr lang="en-US" dirty="0"/>
                <a:t>An op amp</a:t>
              </a:r>
            </a:p>
          </p:txBody>
        </p:sp>
      </p:grpSp>
      <p:grpSp>
        <p:nvGrpSpPr>
          <p:cNvPr id="20" name="Group 19">
            <a:extLst>
              <a:ext uri="{FF2B5EF4-FFF2-40B4-BE49-F238E27FC236}">
                <a16:creationId xmlns:a16="http://schemas.microsoft.com/office/drawing/2014/main" id="{DAD4C6E9-0ADD-344B-9BF1-6ED19AEA918C}"/>
              </a:ext>
            </a:extLst>
          </p:cNvPr>
          <p:cNvGrpSpPr/>
          <p:nvPr/>
        </p:nvGrpSpPr>
        <p:grpSpPr>
          <a:xfrm>
            <a:off x="122629" y="1632274"/>
            <a:ext cx="2848931" cy="2515655"/>
            <a:chOff x="344900" y="3580113"/>
            <a:chExt cx="2848931" cy="2286959"/>
          </a:xfrm>
        </p:grpSpPr>
        <p:grpSp>
          <p:nvGrpSpPr>
            <p:cNvPr id="60" name="Group 39">
              <a:extLst>
                <a:ext uri="{FF2B5EF4-FFF2-40B4-BE49-F238E27FC236}">
                  <a16:creationId xmlns:a16="http://schemas.microsoft.com/office/drawing/2014/main" id="{C6B495E7-8B50-664D-B846-10F53DF02EB7}"/>
                </a:ext>
              </a:extLst>
            </p:cNvPr>
            <p:cNvGrpSpPr>
              <a:grpSpLocks/>
            </p:cNvGrpSpPr>
            <p:nvPr/>
          </p:nvGrpSpPr>
          <p:grpSpPr bwMode="auto">
            <a:xfrm>
              <a:off x="1181256" y="4354510"/>
              <a:ext cx="1302026" cy="964090"/>
              <a:chOff x="2496" y="1968"/>
              <a:chExt cx="1056" cy="864"/>
            </a:xfrm>
          </p:grpSpPr>
          <p:sp>
            <p:nvSpPr>
              <p:cNvPr id="65" name="Line 40">
                <a:extLst>
                  <a:ext uri="{FF2B5EF4-FFF2-40B4-BE49-F238E27FC236}">
                    <a16:creationId xmlns:a16="http://schemas.microsoft.com/office/drawing/2014/main" id="{B68AA9EA-F5EF-B64A-85EE-6B9DE7425511}"/>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41">
                <a:extLst>
                  <a:ext uri="{FF2B5EF4-FFF2-40B4-BE49-F238E27FC236}">
                    <a16:creationId xmlns:a16="http://schemas.microsoft.com/office/drawing/2014/main" id="{E685BE19-9B1D-6940-9077-5FB8AEBD086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42">
                <a:extLst>
                  <a:ext uri="{FF2B5EF4-FFF2-40B4-BE49-F238E27FC236}">
                    <a16:creationId xmlns:a16="http://schemas.microsoft.com/office/drawing/2014/main" id="{A14FA81B-55CD-FA4E-870C-88D215B3D6E6}"/>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43">
                <a:extLst>
                  <a:ext uri="{FF2B5EF4-FFF2-40B4-BE49-F238E27FC236}">
                    <a16:creationId xmlns:a16="http://schemas.microsoft.com/office/drawing/2014/main" id="{BEB742B3-42EF-5049-9DD0-81A70F153AD0}"/>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 name="TextBox 68">
              <a:extLst>
                <a:ext uri="{FF2B5EF4-FFF2-40B4-BE49-F238E27FC236}">
                  <a16:creationId xmlns:a16="http://schemas.microsoft.com/office/drawing/2014/main" id="{4CB67DEF-0B5B-B641-BDB7-8BA96ECAF280}"/>
                </a:ext>
              </a:extLst>
            </p:cNvPr>
            <p:cNvSpPr txBox="1"/>
            <p:nvPr/>
          </p:nvSpPr>
          <p:spPr>
            <a:xfrm>
              <a:off x="564345" y="5497740"/>
              <a:ext cx="1488228" cy="369332"/>
            </a:xfrm>
            <a:prstGeom prst="rect">
              <a:avLst/>
            </a:prstGeom>
            <a:noFill/>
          </p:spPr>
          <p:txBody>
            <a:bodyPr wrap="none" rtlCol="0">
              <a:spAutoFit/>
            </a:bodyPr>
            <a:lstStyle/>
            <a:p>
              <a:r>
                <a:rPr lang="en-US" dirty="0"/>
                <a:t>Inverting amp</a:t>
              </a:r>
            </a:p>
          </p:txBody>
        </p:sp>
        <p:sp>
          <p:nvSpPr>
            <p:cNvPr id="70" name="Freeform 12">
              <a:extLst>
                <a:ext uri="{FF2B5EF4-FFF2-40B4-BE49-F238E27FC236}">
                  <a16:creationId xmlns:a16="http://schemas.microsoft.com/office/drawing/2014/main" id="{D0FC80A1-89CF-9A43-9FE7-BC39A0A41D20}"/>
                </a:ext>
              </a:extLst>
            </p:cNvPr>
            <p:cNvSpPr>
              <a:spLocks noChangeAspect="1"/>
            </p:cNvSpPr>
            <p:nvPr/>
          </p:nvSpPr>
          <p:spPr bwMode="auto">
            <a:xfrm rot="5400000">
              <a:off x="1597731" y="3751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1" name="Group 222">
              <a:extLst>
                <a:ext uri="{FF2B5EF4-FFF2-40B4-BE49-F238E27FC236}">
                  <a16:creationId xmlns:a16="http://schemas.microsoft.com/office/drawing/2014/main" id="{2ABE1FDD-DC5C-8C4F-BEA7-3E54C5DC76CC}"/>
                </a:ext>
              </a:extLst>
            </p:cNvPr>
            <p:cNvGrpSpPr>
              <a:grpSpLocks/>
            </p:cNvGrpSpPr>
            <p:nvPr/>
          </p:nvGrpSpPr>
          <p:grpSpPr bwMode="auto">
            <a:xfrm>
              <a:off x="1041759" y="5090921"/>
              <a:ext cx="304800" cy="381000"/>
              <a:chOff x="4272" y="3072"/>
              <a:chExt cx="192" cy="240"/>
            </a:xfrm>
          </p:grpSpPr>
          <p:sp>
            <p:nvSpPr>
              <p:cNvPr id="72" name="Line 99">
                <a:extLst>
                  <a:ext uri="{FF2B5EF4-FFF2-40B4-BE49-F238E27FC236}">
                    <a16:creationId xmlns:a16="http://schemas.microsoft.com/office/drawing/2014/main" id="{619AFFB6-9937-ED45-9F7F-7C555F90CC8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0">
                <a:extLst>
                  <a:ext uri="{FF2B5EF4-FFF2-40B4-BE49-F238E27FC236}">
                    <a16:creationId xmlns:a16="http://schemas.microsoft.com/office/drawing/2014/main" id="{8093F82A-2328-2E43-A900-E1C3B4CF46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1">
                <a:extLst>
                  <a:ext uri="{FF2B5EF4-FFF2-40B4-BE49-F238E27FC236}">
                    <a16:creationId xmlns:a16="http://schemas.microsoft.com/office/drawing/2014/main" id="{65CF2DAE-3F11-8B49-9FEA-3347DBC61AE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2">
                <a:extLst>
                  <a:ext uri="{FF2B5EF4-FFF2-40B4-BE49-F238E27FC236}">
                    <a16:creationId xmlns:a16="http://schemas.microsoft.com/office/drawing/2014/main" id="{BAD714B8-9003-5343-AE55-4C3B26CB0E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3">
                <a:extLst>
                  <a:ext uri="{FF2B5EF4-FFF2-40B4-BE49-F238E27FC236}">
                    <a16:creationId xmlns:a16="http://schemas.microsoft.com/office/drawing/2014/main" id="{9EFBC675-F831-564F-9916-885147F514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4">
                <a:extLst>
                  <a:ext uri="{FF2B5EF4-FFF2-40B4-BE49-F238E27FC236}">
                    <a16:creationId xmlns:a16="http://schemas.microsoft.com/office/drawing/2014/main" id="{666BB83F-34C3-724E-B39B-FAFFBC3E3F3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 name="Group 13">
              <a:extLst>
                <a:ext uri="{FF2B5EF4-FFF2-40B4-BE49-F238E27FC236}">
                  <a16:creationId xmlns:a16="http://schemas.microsoft.com/office/drawing/2014/main" id="{5FD39BD3-6547-A242-9499-6760CF56B45A}"/>
                </a:ext>
              </a:extLst>
            </p:cNvPr>
            <p:cNvGrpSpPr>
              <a:grpSpLocks noChangeAspect="1"/>
            </p:cNvGrpSpPr>
            <p:nvPr/>
          </p:nvGrpSpPr>
          <p:grpSpPr bwMode="auto">
            <a:xfrm>
              <a:off x="1222337" y="4493247"/>
              <a:ext cx="152400" cy="152400"/>
              <a:chOff x="1344" y="2064"/>
              <a:chExt cx="192" cy="192"/>
            </a:xfrm>
          </p:grpSpPr>
          <p:sp>
            <p:nvSpPr>
              <p:cNvPr id="79" name="Oval 14">
                <a:extLst>
                  <a:ext uri="{FF2B5EF4-FFF2-40B4-BE49-F238E27FC236}">
                    <a16:creationId xmlns:a16="http://schemas.microsoft.com/office/drawing/2014/main" id="{45E65E74-5EEF-F14F-8859-99854DAE747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8D91278A-65DF-9648-84F0-91B8F44F32C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7" name="Straight Connector 6">
              <a:extLst>
                <a:ext uri="{FF2B5EF4-FFF2-40B4-BE49-F238E27FC236}">
                  <a16:creationId xmlns:a16="http://schemas.microsoft.com/office/drawing/2014/main" id="{CC152355-0211-1C4B-A7F1-B2D54F6D0788}"/>
                </a:ext>
              </a:extLst>
            </p:cNvPr>
            <p:cNvCxnSpPr/>
            <p:nvPr/>
          </p:nvCxnSpPr>
          <p:spPr>
            <a:xfrm>
              <a:off x="2246550" y="4836555"/>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2">
              <a:extLst>
                <a:ext uri="{FF2B5EF4-FFF2-40B4-BE49-F238E27FC236}">
                  <a16:creationId xmlns:a16="http://schemas.microsoft.com/office/drawing/2014/main" id="{3ACF176C-1DCE-2C45-9BEF-D41E4F54E372}"/>
                </a:ext>
              </a:extLst>
            </p:cNvPr>
            <p:cNvSpPr>
              <a:spLocks noChangeAspect="1"/>
            </p:cNvSpPr>
            <p:nvPr/>
          </p:nvSpPr>
          <p:spPr bwMode="auto">
            <a:xfrm rot="5400000">
              <a:off x="863263" y="41796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4" name="Group 13">
              <a:extLst>
                <a:ext uri="{FF2B5EF4-FFF2-40B4-BE49-F238E27FC236}">
                  <a16:creationId xmlns:a16="http://schemas.microsoft.com/office/drawing/2014/main" id="{C4B3897E-2B1B-054F-8906-716FD351F434}"/>
                </a:ext>
              </a:extLst>
            </p:cNvPr>
            <p:cNvGrpSpPr>
              <a:grpSpLocks noChangeAspect="1"/>
            </p:cNvGrpSpPr>
            <p:nvPr/>
          </p:nvGrpSpPr>
          <p:grpSpPr bwMode="auto">
            <a:xfrm>
              <a:off x="467467" y="4484201"/>
              <a:ext cx="152400" cy="152400"/>
              <a:chOff x="1344" y="2064"/>
              <a:chExt cx="192" cy="192"/>
            </a:xfrm>
          </p:grpSpPr>
          <p:sp>
            <p:nvSpPr>
              <p:cNvPr id="85" name="Oval 14">
                <a:extLst>
                  <a:ext uri="{FF2B5EF4-FFF2-40B4-BE49-F238E27FC236}">
                    <a16:creationId xmlns:a16="http://schemas.microsoft.com/office/drawing/2014/main" id="{C75DFB24-F38A-A540-88EB-BAB8CC5EA01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6" name="Rectangle 15">
                <a:extLst>
                  <a:ext uri="{FF2B5EF4-FFF2-40B4-BE49-F238E27FC236}">
                    <a16:creationId xmlns:a16="http://schemas.microsoft.com/office/drawing/2014/main" id="{6ACEF592-AAD4-A741-80D0-18D015268E5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7" name="Group 13">
              <a:extLst>
                <a:ext uri="{FF2B5EF4-FFF2-40B4-BE49-F238E27FC236}">
                  <a16:creationId xmlns:a16="http://schemas.microsoft.com/office/drawing/2014/main" id="{F120E91D-3EC3-964E-A2F4-D7870D32CC7C}"/>
                </a:ext>
              </a:extLst>
            </p:cNvPr>
            <p:cNvGrpSpPr>
              <a:grpSpLocks noChangeAspect="1"/>
            </p:cNvGrpSpPr>
            <p:nvPr/>
          </p:nvGrpSpPr>
          <p:grpSpPr bwMode="auto">
            <a:xfrm>
              <a:off x="2721188" y="4760355"/>
              <a:ext cx="152400" cy="152400"/>
              <a:chOff x="1344" y="2064"/>
              <a:chExt cx="192" cy="192"/>
            </a:xfrm>
          </p:grpSpPr>
          <p:sp>
            <p:nvSpPr>
              <p:cNvPr id="88" name="Oval 14">
                <a:extLst>
                  <a:ext uri="{FF2B5EF4-FFF2-40B4-BE49-F238E27FC236}">
                    <a16:creationId xmlns:a16="http://schemas.microsoft.com/office/drawing/2014/main" id="{CDB98EE5-0B4C-9E4B-BC9A-24D8866AEB2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9" name="Rectangle 15">
                <a:extLst>
                  <a:ext uri="{FF2B5EF4-FFF2-40B4-BE49-F238E27FC236}">
                    <a16:creationId xmlns:a16="http://schemas.microsoft.com/office/drawing/2014/main" id="{6FCD1A8D-4866-9C4F-9FA7-76DE07D9A42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90" name="Straight Connector 89">
              <a:extLst>
                <a:ext uri="{FF2B5EF4-FFF2-40B4-BE49-F238E27FC236}">
                  <a16:creationId xmlns:a16="http://schemas.microsoft.com/office/drawing/2014/main" id="{55384079-C769-854E-9E73-EDF6169C6116}"/>
                </a:ext>
              </a:extLst>
            </p:cNvPr>
            <p:cNvCxnSpPr>
              <a:cxnSpLocks/>
            </p:cNvCxnSpPr>
            <p:nvPr/>
          </p:nvCxnSpPr>
          <p:spPr>
            <a:xfrm flipV="1">
              <a:off x="1299622" y="4138188"/>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58AB2FC-BC07-3F44-BDFE-8A9D192C9214}"/>
                </a:ext>
              </a:extLst>
            </p:cNvPr>
            <p:cNvCxnSpPr>
              <a:cxnSpLocks/>
            </p:cNvCxnSpPr>
            <p:nvPr/>
          </p:nvCxnSpPr>
          <p:spPr>
            <a:xfrm flipV="1">
              <a:off x="2366422" y="4138188"/>
              <a:ext cx="0" cy="7040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8F3D0C-A331-C543-B7F7-EA953FECEE5C}"/>
                </a:ext>
              </a:extLst>
            </p:cNvPr>
            <p:cNvCxnSpPr>
              <a:cxnSpLocks/>
            </p:cNvCxnSpPr>
            <p:nvPr/>
          </p:nvCxnSpPr>
          <p:spPr>
            <a:xfrm>
              <a:off x="1971131" y="4132677"/>
              <a:ext cx="3937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13">
              <a:extLst>
                <a:ext uri="{FF2B5EF4-FFF2-40B4-BE49-F238E27FC236}">
                  <a16:creationId xmlns:a16="http://schemas.microsoft.com/office/drawing/2014/main" id="{FD3571DC-3D7D-AE4B-B959-5F7F26459602}"/>
                </a:ext>
              </a:extLst>
            </p:cNvPr>
            <p:cNvGrpSpPr>
              <a:grpSpLocks noChangeAspect="1"/>
            </p:cNvGrpSpPr>
            <p:nvPr/>
          </p:nvGrpSpPr>
          <p:grpSpPr bwMode="auto">
            <a:xfrm>
              <a:off x="2289137" y="4759947"/>
              <a:ext cx="152400" cy="152400"/>
              <a:chOff x="1344" y="2064"/>
              <a:chExt cx="192" cy="192"/>
            </a:xfrm>
          </p:grpSpPr>
          <p:sp>
            <p:nvSpPr>
              <p:cNvPr id="98" name="Oval 14">
                <a:extLst>
                  <a:ext uri="{FF2B5EF4-FFF2-40B4-BE49-F238E27FC236}">
                    <a16:creationId xmlns:a16="http://schemas.microsoft.com/office/drawing/2014/main" id="{964E6F34-12F8-7C4A-B3BA-C1DD28ED6AD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15">
                <a:extLst>
                  <a:ext uri="{FF2B5EF4-FFF2-40B4-BE49-F238E27FC236}">
                    <a16:creationId xmlns:a16="http://schemas.microsoft.com/office/drawing/2014/main" id="{2AAA123B-94D5-4D46-ABD4-42704BE308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 name="TextBox 10">
              <a:extLst>
                <a:ext uri="{FF2B5EF4-FFF2-40B4-BE49-F238E27FC236}">
                  <a16:creationId xmlns:a16="http://schemas.microsoft.com/office/drawing/2014/main" id="{990CB54A-96DB-D246-B380-607950BD6D9E}"/>
                </a:ext>
              </a:extLst>
            </p:cNvPr>
            <p:cNvSpPr txBox="1"/>
            <p:nvPr/>
          </p:nvSpPr>
          <p:spPr>
            <a:xfrm>
              <a:off x="1569379" y="4143855"/>
              <a:ext cx="567712" cy="369332"/>
            </a:xfrm>
            <a:prstGeom prst="rect">
              <a:avLst/>
            </a:prstGeom>
            <a:noFill/>
          </p:spPr>
          <p:txBody>
            <a:bodyPr wrap="square" rtlCol="0">
              <a:spAutoFit/>
            </a:bodyPr>
            <a:lstStyle/>
            <a:p>
              <a:r>
                <a:rPr lang="en-US" dirty="0"/>
                <a:t>R</a:t>
              </a:r>
              <a:r>
                <a:rPr lang="en-US" baseline="-25000" dirty="0"/>
                <a:t>2</a:t>
              </a:r>
            </a:p>
          </p:txBody>
        </p:sp>
        <p:sp>
          <p:nvSpPr>
            <p:cNvPr id="101" name="TextBox 100">
              <a:extLst>
                <a:ext uri="{FF2B5EF4-FFF2-40B4-BE49-F238E27FC236}">
                  <a16:creationId xmlns:a16="http://schemas.microsoft.com/office/drawing/2014/main" id="{22B09A03-C045-E942-893D-2EA5654098EF}"/>
                </a:ext>
              </a:extLst>
            </p:cNvPr>
            <p:cNvSpPr txBox="1"/>
            <p:nvPr/>
          </p:nvSpPr>
          <p:spPr>
            <a:xfrm>
              <a:off x="753504" y="4130096"/>
              <a:ext cx="567712" cy="369332"/>
            </a:xfrm>
            <a:prstGeom prst="rect">
              <a:avLst/>
            </a:prstGeom>
            <a:noFill/>
          </p:spPr>
          <p:txBody>
            <a:bodyPr wrap="square" rtlCol="0">
              <a:spAutoFit/>
            </a:bodyPr>
            <a:lstStyle/>
            <a:p>
              <a:r>
                <a:rPr lang="en-US" dirty="0"/>
                <a:t>R</a:t>
              </a:r>
              <a:r>
                <a:rPr lang="en-US" baseline="-25000" dirty="0"/>
                <a:t>1</a:t>
              </a:r>
            </a:p>
          </p:txBody>
        </p:sp>
        <p:sp>
          <p:nvSpPr>
            <p:cNvPr id="102" name="TextBox 101">
              <a:extLst>
                <a:ext uri="{FF2B5EF4-FFF2-40B4-BE49-F238E27FC236}">
                  <a16:creationId xmlns:a16="http://schemas.microsoft.com/office/drawing/2014/main" id="{5BF05F69-8DFC-1B46-9F00-F6BCBC53F848}"/>
                </a:ext>
              </a:extLst>
            </p:cNvPr>
            <p:cNvSpPr txBox="1"/>
            <p:nvPr/>
          </p:nvSpPr>
          <p:spPr>
            <a:xfrm>
              <a:off x="2626119" y="4394821"/>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03" name="TextBox 102">
              <a:extLst>
                <a:ext uri="{FF2B5EF4-FFF2-40B4-BE49-F238E27FC236}">
                  <a16:creationId xmlns:a16="http://schemas.microsoft.com/office/drawing/2014/main" id="{3209CF27-B99B-FA43-A6AB-9F5CED003020}"/>
                </a:ext>
              </a:extLst>
            </p:cNvPr>
            <p:cNvSpPr txBox="1"/>
            <p:nvPr/>
          </p:nvSpPr>
          <p:spPr>
            <a:xfrm>
              <a:off x="344900" y="4143855"/>
              <a:ext cx="527387" cy="369332"/>
            </a:xfrm>
            <a:prstGeom prst="rect">
              <a:avLst/>
            </a:prstGeom>
            <a:noFill/>
          </p:spPr>
          <p:txBody>
            <a:bodyPr wrap="square" rtlCol="0">
              <a:spAutoFit/>
            </a:bodyPr>
            <a:lstStyle/>
            <a:p>
              <a:r>
                <a:rPr lang="en-US" dirty="0"/>
                <a:t>V</a:t>
              </a:r>
              <a:r>
                <a:rPr lang="en-US" baseline="-25000" dirty="0"/>
                <a:t>in</a:t>
              </a:r>
            </a:p>
          </p:txBody>
        </p:sp>
        <p:sp>
          <p:nvSpPr>
            <p:cNvPr id="104" name="TextBox 103">
              <a:extLst>
                <a:ext uri="{FF2B5EF4-FFF2-40B4-BE49-F238E27FC236}">
                  <a16:creationId xmlns:a16="http://schemas.microsoft.com/office/drawing/2014/main" id="{2F367335-FC3D-B042-BC40-AF94DA39147D}"/>
                </a:ext>
              </a:extLst>
            </p:cNvPr>
            <p:cNvSpPr txBox="1"/>
            <p:nvPr/>
          </p:nvSpPr>
          <p:spPr>
            <a:xfrm>
              <a:off x="755776" y="4650988"/>
              <a:ext cx="400283" cy="369332"/>
            </a:xfrm>
            <a:prstGeom prst="rect">
              <a:avLst/>
            </a:prstGeom>
            <a:noFill/>
          </p:spPr>
          <p:txBody>
            <a:bodyPr wrap="square" rtlCol="0">
              <a:spAutoFit/>
            </a:bodyPr>
            <a:lstStyle/>
            <a:p>
              <a:r>
                <a:rPr lang="en-US" dirty="0"/>
                <a:t>i</a:t>
              </a:r>
              <a:r>
                <a:rPr lang="en-US" baseline="-25000" dirty="0"/>
                <a:t>1</a:t>
              </a:r>
            </a:p>
          </p:txBody>
        </p:sp>
        <p:cxnSp>
          <p:nvCxnSpPr>
            <p:cNvPr id="13" name="Straight Arrow Connector 12">
              <a:extLst>
                <a:ext uri="{FF2B5EF4-FFF2-40B4-BE49-F238E27FC236}">
                  <a16:creationId xmlns:a16="http://schemas.microsoft.com/office/drawing/2014/main" id="{50B4149E-BA80-A248-B42A-2D21E3F6BB58}"/>
                </a:ext>
              </a:extLst>
            </p:cNvPr>
            <p:cNvCxnSpPr>
              <a:cxnSpLocks/>
            </p:cNvCxnSpPr>
            <p:nvPr/>
          </p:nvCxnSpPr>
          <p:spPr>
            <a:xfrm>
              <a:off x="740339" y="4711473"/>
              <a:ext cx="46463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6832310-31D0-CF42-B65F-309F870DAD47}"/>
                </a:ext>
              </a:extLst>
            </p:cNvPr>
            <p:cNvSpPr txBox="1"/>
            <p:nvPr/>
          </p:nvSpPr>
          <p:spPr>
            <a:xfrm>
              <a:off x="1506762" y="3580113"/>
              <a:ext cx="400283" cy="369332"/>
            </a:xfrm>
            <a:prstGeom prst="rect">
              <a:avLst/>
            </a:prstGeom>
            <a:noFill/>
          </p:spPr>
          <p:txBody>
            <a:bodyPr wrap="square" rtlCol="0">
              <a:spAutoFit/>
            </a:bodyPr>
            <a:lstStyle/>
            <a:p>
              <a:r>
                <a:rPr lang="en-US" dirty="0"/>
                <a:t>i</a:t>
              </a:r>
              <a:r>
                <a:rPr lang="en-US" baseline="-25000" dirty="0"/>
                <a:t>2</a:t>
              </a:r>
            </a:p>
          </p:txBody>
        </p:sp>
        <p:cxnSp>
          <p:nvCxnSpPr>
            <p:cNvPr id="109" name="Straight Arrow Connector 108">
              <a:extLst>
                <a:ext uri="{FF2B5EF4-FFF2-40B4-BE49-F238E27FC236}">
                  <a16:creationId xmlns:a16="http://schemas.microsoft.com/office/drawing/2014/main" id="{C829FBAA-9FE5-E54A-AA57-6342BFA322EE}"/>
                </a:ext>
              </a:extLst>
            </p:cNvPr>
            <p:cNvCxnSpPr>
              <a:cxnSpLocks/>
            </p:cNvCxnSpPr>
            <p:nvPr/>
          </p:nvCxnSpPr>
          <p:spPr>
            <a:xfrm flipH="1">
              <a:off x="1431654" y="3949445"/>
              <a:ext cx="42583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EF286B3-F403-8A4A-B7FD-C83D71578681}"/>
                </a:ext>
              </a:extLst>
            </p:cNvPr>
            <p:cNvSpPr txBox="1"/>
            <p:nvPr/>
          </p:nvSpPr>
          <p:spPr>
            <a:xfrm>
              <a:off x="1386656" y="4912670"/>
              <a:ext cx="302631" cy="369332"/>
            </a:xfrm>
            <a:prstGeom prst="rect">
              <a:avLst/>
            </a:prstGeom>
            <a:noFill/>
          </p:spPr>
          <p:txBody>
            <a:bodyPr wrap="square" rtlCol="0">
              <a:spAutoFit/>
            </a:bodyPr>
            <a:lstStyle/>
            <a:p>
              <a:r>
                <a:rPr lang="en-US" dirty="0"/>
                <a:t>+</a:t>
              </a:r>
              <a:endParaRPr lang="en-US" baseline="-25000" dirty="0"/>
            </a:p>
          </p:txBody>
        </p:sp>
        <p:sp>
          <p:nvSpPr>
            <p:cNvPr id="115" name="TextBox 114">
              <a:extLst>
                <a:ext uri="{FF2B5EF4-FFF2-40B4-BE49-F238E27FC236}">
                  <a16:creationId xmlns:a16="http://schemas.microsoft.com/office/drawing/2014/main" id="{8D79C95E-8D4C-084B-9656-DDE0083BA33C}"/>
                </a:ext>
              </a:extLst>
            </p:cNvPr>
            <p:cNvSpPr txBox="1"/>
            <p:nvPr/>
          </p:nvSpPr>
          <p:spPr>
            <a:xfrm>
              <a:off x="1408428" y="4411931"/>
              <a:ext cx="302631" cy="369332"/>
            </a:xfrm>
            <a:prstGeom prst="rect">
              <a:avLst/>
            </a:prstGeom>
            <a:noFill/>
          </p:spPr>
          <p:txBody>
            <a:bodyPr wrap="square" rtlCol="0">
              <a:spAutoFit/>
            </a:bodyPr>
            <a:lstStyle/>
            <a:p>
              <a:r>
                <a:rPr lang="en-US" dirty="0"/>
                <a:t>-</a:t>
              </a:r>
              <a:endParaRPr lang="en-US" baseline="-25000" dirty="0"/>
            </a:p>
          </p:txBody>
        </p:sp>
      </p:grpSp>
      <p:grpSp>
        <p:nvGrpSpPr>
          <p:cNvPr id="23" name="Group 22">
            <a:extLst>
              <a:ext uri="{FF2B5EF4-FFF2-40B4-BE49-F238E27FC236}">
                <a16:creationId xmlns:a16="http://schemas.microsoft.com/office/drawing/2014/main" id="{ABD152F7-EC13-FF4F-8748-95F28368F3D3}"/>
              </a:ext>
            </a:extLst>
          </p:cNvPr>
          <p:cNvGrpSpPr/>
          <p:nvPr/>
        </p:nvGrpSpPr>
        <p:grpSpPr>
          <a:xfrm>
            <a:off x="157770" y="4217005"/>
            <a:ext cx="2276269" cy="2435491"/>
            <a:chOff x="909624" y="4385323"/>
            <a:chExt cx="2276269" cy="2435491"/>
          </a:xfrm>
        </p:grpSpPr>
        <p:grpSp>
          <p:nvGrpSpPr>
            <p:cNvPr id="118" name="Group 39">
              <a:extLst>
                <a:ext uri="{FF2B5EF4-FFF2-40B4-BE49-F238E27FC236}">
                  <a16:creationId xmlns:a16="http://schemas.microsoft.com/office/drawing/2014/main" id="{852DF1B9-2C8B-2F43-8FBE-05216AEDE5A7}"/>
                </a:ext>
              </a:extLst>
            </p:cNvPr>
            <p:cNvGrpSpPr>
              <a:grpSpLocks/>
            </p:cNvGrpSpPr>
            <p:nvPr/>
          </p:nvGrpSpPr>
          <p:grpSpPr bwMode="auto">
            <a:xfrm>
              <a:off x="1173318" y="4625613"/>
              <a:ext cx="1302026" cy="964090"/>
              <a:chOff x="2496" y="1968"/>
              <a:chExt cx="1056" cy="864"/>
            </a:xfrm>
          </p:grpSpPr>
          <p:sp>
            <p:nvSpPr>
              <p:cNvPr id="155" name="Line 40">
                <a:extLst>
                  <a:ext uri="{FF2B5EF4-FFF2-40B4-BE49-F238E27FC236}">
                    <a16:creationId xmlns:a16="http://schemas.microsoft.com/office/drawing/2014/main" id="{6C437E8E-EAFB-2B43-A689-D5B517AEF780}"/>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1">
                <a:extLst>
                  <a:ext uri="{FF2B5EF4-FFF2-40B4-BE49-F238E27FC236}">
                    <a16:creationId xmlns:a16="http://schemas.microsoft.com/office/drawing/2014/main" id="{0E0D3501-6BB2-E549-A5FC-9DCC0718B7FE}"/>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42">
                <a:extLst>
                  <a:ext uri="{FF2B5EF4-FFF2-40B4-BE49-F238E27FC236}">
                    <a16:creationId xmlns:a16="http://schemas.microsoft.com/office/drawing/2014/main" id="{0CFA1141-5A9C-E146-84DB-5AEE4E8B84FE}"/>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43">
                <a:extLst>
                  <a:ext uri="{FF2B5EF4-FFF2-40B4-BE49-F238E27FC236}">
                    <a16:creationId xmlns:a16="http://schemas.microsoft.com/office/drawing/2014/main" id="{3B9201EC-D58D-324A-AC8D-0121437EC62A}"/>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 name="TextBox 118">
              <a:extLst>
                <a:ext uri="{FF2B5EF4-FFF2-40B4-BE49-F238E27FC236}">
                  <a16:creationId xmlns:a16="http://schemas.microsoft.com/office/drawing/2014/main" id="{F744D691-BCFC-6D41-835D-010751310FCD}"/>
                </a:ext>
              </a:extLst>
            </p:cNvPr>
            <p:cNvSpPr txBox="1"/>
            <p:nvPr/>
          </p:nvSpPr>
          <p:spPr>
            <a:xfrm>
              <a:off x="918963" y="6451482"/>
              <a:ext cx="1946687" cy="369332"/>
            </a:xfrm>
            <a:prstGeom prst="rect">
              <a:avLst/>
            </a:prstGeom>
            <a:noFill/>
          </p:spPr>
          <p:txBody>
            <a:bodyPr wrap="none" rtlCol="0">
              <a:spAutoFit/>
            </a:bodyPr>
            <a:lstStyle/>
            <a:p>
              <a:r>
                <a:rPr lang="en-US" dirty="0"/>
                <a:t>Noninverting amp</a:t>
              </a:r>
            </a:p>
          </p:txBody>
        </p:sp>
        <p:grpSp>
          <p:nvGrpSpPr>
            <p:cNvPr id="121" name="Group 222">
              <a:extLst>
                <a:ext uri="{FF2B5EF4-FFF2-40B4-BE49-F238E27FC236}">
                  <a16:creationId xmlns:a16="http://schemas.microsoft.com/office/drawing/2014/main" id="{0FEC31EF-C05D-8540-B285-7EDD6A3CF996}"/>
                </a:ext>
              </a:extLst>
            </p:cNvPr>
            <p:cNvGrpSpPr>
              <a:grpSpLocks/>
            </p:cNvGrpSpPr>
            <p:nvPr/>
          </p:nvGrpSpPr>
          <p:grpSpPr bwMode="auto">
            <a:xfrm>
              <a:off x="2197224" y="6096380"/>
              <a:ext cx="304800" cy="381000"/>
              <a:chOff x="4272" y="3072"/>
              <a:chExt cx="192" cy="240"/>
            </a:xfrm>
          </p:grpSpPr>
          <p:sp>
            <p:nvSpPr>
              <p:cNvPr id="149" name="Line 99">
                <a:extLst>
                  <a:ext uri="{FF2B5EF4-FFF2-40B4-BE49-F238E27FC236}">
                    <a16:creationId xmlns:a16="http://schemas.microsoft.com/office/drawing/2014/main" id="{0A2A9E44-5025-8D4B-AEE9-3081B6F1A9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B318FE8E-77B7-3143-8AD3-2DB4AFA008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2AC90642-C4E9-C44E-9902-4A1F8DAA931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1E40DA3E-2662-0647-846E-0997F2749B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AD51905F-7994-CA48-8A40-DC05DD06F2A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30716EDE-1B27-D349-97AF-87FF8C7DCC4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 name="Group 13">
              <a:extLst>
                <a:ext uri="{FF2B5EF4-FFF2-40B4-BE49-F238E27FC236}">
                  <a16:creationId xmlns:a16="http://schemas.microsoft.com/office/drawing/2014/main" id="{249AF5DB-DB34-EA4E-B4FA-229B4D017AE3}"/>
                </a:ext>
              </a:extLst>
            </p:cNvPr>
            <p:cNvGrpSpPr>
              <a:grpSpLocks noChangeAspect="1"/>
            </p:cNvGrpSpPr>
            <p:nvPr/>
          </p:nvGrpSpPr>
          <p:grpSpPr bwMode="auto">
            <a:xfrm>
              <a:off x="1083771" y="4764350"/>
              <a:ext cx="152400" cy="152400"/>
              <a:chOff x="1344" y="2064"/>
              <a:chExt cx="192" cy="192"/>
            </a:xfrm>
          </p:grpSpPr>
          <p:sp>
            <p:nvSpPr>
              <p:cNvPr id="147" name="Oval 14">
                <a:extLst>
                  <a:ext uri="{FF2B5EF4-FFF2-40B4-BE49-F238E27FC236}">
                    <a16:creationId xmlns:a16="http://schemas.microsoft.com/office/drawing/2014/main" id="{57999E60-3719-D541-BA16-A7FE7AF415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8" name="Rectangle 15">
                <a:extLst>
                  <a:ext uri="{FF2B5EF4-FFF2-40B4-BE49-F238E27FC236}">
                    <a16:creationId xmlns:a16="http://schemas.microsoft.com/office/drawing/2014/main" id="{EADDA708-9DA5-DA4D-88C3-5682822B7FC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3" name="Straight Connector 122">
              <a:extLst>
                <a:ext uri="{FF2B5EF4-FFF2-40B4-BE49-F238E27FC236}">
                  <a16:creationId xmlns:a16="http://schemas.microsoft.com/office/drawing/2014/main" id="{54225C3E-9199-F346-9346-49A6C140B6C3}"/>
                </a:ext>
              </a:extLst>
            </p:cNvPr>
            <p:cNvCxnSpPr/>
            <p:nvPr/>
          </p:nvCxnSpPr>
          <p:spPr>
            <a:xfrm>
              <a:off x="2238612" y="5107658"/>
              <a:ext cx="55083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3">
              <a:extLst>
                <a:ext uri="{FF2B5EF4-FFF2-40B4-BE49-F238E27FC236}">
                  <a16:creationId xmlns:a16="http://schemas.microsoft.com/office/drawing/2014/main" id="{049E458F-4A40-354D-9E92-F29347619345}"/>
                </a:ext>
              </a:extLst>
            </p:cNvPr>
            <p:cNvGrpSpPr>
              <a:grpSpLocks noChangeAspect="1"/>
            </p:cNvGrpSpPr>
            <p:nvPr/>
          </p:nvGrpSpPr>
          <p:grpSpPr bwMode="auto">
            <a:xfrm>
              <a:off x="2713250" y="5031458"/>
              <a:ext cx="152400" cy="152400"/>
              <a:chOff x="1344" y="2064"/>
              <a:chExt cx="192" cy="192"/>
            </a:xfrm>
          </p:grpSpPr>
          <p:sp>
            <p:nvSpPr>
              <p:cNvPr id="143" name="Oval 14">
                <a:extLst>
                  <a:ext uri="{FF2B5EF4-FFF2-40B4-BE49-F238E27FC236}">
                    <a16:creationId xmlns:a16="http://schemas.microsoft.com/office/drawing/2014/main" id="{7A940A8D-0825-E44B-A4A5-6527759ECF6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4" name="Rectangle 15">
                <a:extLst>
                  <a:ext uri="{FF2B5EF4-FFF2-40B4-BE49-F238E27FC236}">
                    <a16:creationId xmlns:a16="http://schemas.microsoft.com/office/drawing/2014/main" id="{6B0E152C-8258-C144-B20A-48CD5B09E3E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8" name="Straight Connector 127">
              <a:extLst>
                <a:ext uri="{FF2B5EF4-FFF2-40B4-BE49-F238E27FC236}">
                  <a16:creationId xmlns:a16="http://schemas.microsoft.com/office/drawing/2014/main" id="{439EF33A-C7F5-6648-A64F-5B8632064163}"/>
                </a:ext>
              </a:extLst>
            </p:cNvPr>
            <p:cNvCxnSpPr>
              <a:cxnSpLocks/>
            </p:cNvCxnSpPr>
            <p:nvPr/>
          </p:nvCxnSpPr>
          <p:spPr>
            <a:xfrm flipV="1">
              <a:off x="1184240" y="5368439"/>
              <a:ext cx="0" cy="2743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B13538-A2A2-524E-A483-35D9A4202B84}"/>
                </a:ext>
              </a:extLst>
            </p:cNvPr>
            <p:cNvCxnSpPr>
              <a:cxnSpLocks/>
            </p:cNvCxnSpPr>
            <p:nvPr/>
          </p:nvCxnSpPr>
          <p:spPr>
            <a:xfrm>
              <a:off x="1177355" y="5648170"/>
              <a:ext cx="1188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3">
              <a:extLst>
                <a:ext uri="{FF2B5EF4-FFF2-40B4-BE49-F238E27FC236}">
                  <a16:creationId xmlns:a16="http://schemas.microsoft.com/office/drawing/2014/main" id="{63BFF4B1-D0C9-DB49-ADB1-70F1BF4715C0}"/>
                </a:ext>
              </a:extLst>
            </p:cNvPr>
            <p:cNvGrpSpPr>
              <a:grpSpLocks noChangeAspect="1"/>
            </p:cNvGrpSpPr>
            <p:nvPr/>
          </p:nvGrpSpPr>
          <p:grpSpPr bwMode="auto">
            <a:xfrm>
              <a:off x="2281199" y="5031050"/>
              <a:ext cx="152400" cy="152400"/>
              <a:chOff x="1344" y="2064"/>
              <a:chExt cx="192" cy="192"/>
            </a:xfrm>
          </p:grpSpPr>
          <p:sp>
            <p:nvSpPr>
              <p:cNvPr id="141" name="Oval 14">
                <a:extLst>
                  <a:ext uri="{FF2B5EF4-FFF2-40B4-BE49-F238E27FC236}">
                    <a16:creationId xmlns:a16="http://schemas.microsoft.com/office/drawing/2014/main" id="{289FBACE-9D59-EF4A-89BC-27F68774EA5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CE417D57-E41D-884D-B813-2BBE0402B3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1" name="TextBox 130">
              <a:extLst>
                <a:ext uri="{FF2B5EF4-FFF2-40B4-BE49-F238E27FC236}">
                  <a16:creationId xmlns:a16="http://schemas.microsoft.com/office/drawing/2014/main" id="{4ADF48F6-308A-074B-A96E-42665C668375}"/>
                </a:ext>
              </a:extLst>
            </p:cNvPr>
            <p:cNvSpPr txBox="1"/>
            <p:nvPr/>
          </p:nvSpPr>
          <p:spPr>
            <a:xfrm>
              <a:off x="2374537" y="5168759"/>
              <a:ext cx="567712" cy="369332"/>
            </a:xfrm>
            <a:prstGeom prst="rect">
              <a:avLst/>
            </a:prstGeom>
            <a:noFill/>
          </p:spPr>
          <p:txBody>
            <a:bodyPr wrap="square" rtlCol="0">
              <a:spAutoFit/>
            </a:bodyPr>
            <a:lstStyle/>
            <a:p>
              <a:r>
                <a:rPr lang="en-US" dirty="0"/>
                <a:t>R</a:t>
              </a:r>
              <a:r>
                <a:rPr lang="en-US" baseline="-25000" dirty="0"/>
                <a:t>2</a:t>
              </a:r>
            </a:p>
          </p:txBody>
        </p:sp>
        <p:sp>
          <p:nvSpPr>
            <p:cNvPr id="132" name="TextBox 131">
              <a:extLst>
                <a:ext uri="{FF2B5EF4-FFF2-40B4-BE49-F238E27FC236}">
                  <a16:creationId xmlns:a16="http://schemas.microsoft.com/office/drawing/2014/main" id="{95DECE8D-951F-874F-BB75-4940CF6528BE}"/>
                </a:ext>
              </a:extLst>
            </p:cNvPr>
            <p:cNvSpPr txBox="1"/>
            <p:nvPr/>
          </p:nvSpPr>
          <p:spPr>
            <a:xfrm>
              <a:off x="2351299" y="5648170"/>
              <a:ext cx="567712" cy="369332"/>
            </a:xfrm>
            <a:prstGeom prst="rect">
              <a:avLst/>
            </a:prstGeom>
            <a:noFill/>
          </p:spPr>
          <p:txBody>
            <a:bodyPr wrap="square" rtlCol="0">
              <a:spAutoFit/>
            </a:bodyPr>
            <a:lstStyle/>
            <a:p>
              <a:r>
                <a:rPr lang="en-US" dirty="0"/>
                <a:t>R</a:t>
              </a:r>
              <a:r>
                <a:rPr lang="en-US" baseline="-25000" dirty="0"/>
                <a:t>1</a:t>
              </a:r>
            </a:p>
          </p:txBody>
        </p:sp>
        <p:sp>
          <p:nvSpPr>
            <p:cNvPr id="133" name="TextBox 132">
              <a:extLst>
                <a:ext uri="{FF2B5EF4-FFF2-40B4-BE49-F238E27FC236}">
                  <a16:creationId xmlns:a16="http://schemas.microsoft.com/office/drawing/2014/main" id="{A75E84C5-890F-CA48-8D5C-6BDF0F7E116C}"/>
                </a:ext>
              </a:extLst>
            </p:cNvPr>
            <p:cNvSpPr txBox="1"/>
            <p:nvPr/>
          </p:nvSpPr>
          <p:spPr>
            <a:xfrm>
              <a:off x="2618181" y="4665924"/>
              <a:ext cx="567712" cy="369332"/>
            </a:xfrm>
            <a:prstGeom prst="rect">
              <a:avLst/>
            </a:prstGeom>
            <a:noFill/>
          </p:spPr>
          <p:txBody>
            <a:bodyPr wrap="square" rtlCol="0">
              <a:spAutoFit/>
            </a:bodyPr>
            <a:lstStyle/>
            <a:p>
              <a:r>
                <a:rPr lang="en-US" dirty="0" err="1"/>
                <a:t>V</a:t>
              </a:r>
              <a:r>
                <a:rPr lang="en-US" baseline="-25000" dirty="0" err="1"/>
                <a:t>out</a:t>
              </a:r>
              <a:endParaRPr lang="en-US" baseline="-25000" dirty="0"/>
            </a:p>
          </p:txBody>
        </p:sp>
        <p:sp>
          <p:nvSpPr>
            <p:cNvPr id="134" name="TextBox 133">
              <a:extLst>
                <a:ext uri="{FF2B5EF4-FFF2-40B4-BE49-F238E27FC236}">
                  <a16:creationId xmlns:a16="http://schemas.microsoft.com/office/drawing/2014/main" id="{316D48CB-52A9-8D46-8769-B9B874A0C819}"/>
                </a:ext>
              </a:extLst>
            </p:cNvPr>
            <p:cNvSpPr txBox="1"/>
            <p:nvPr/>
          </p:nvSpPr>
          <p:spPr>
            <a:xfrm>
              <a:off x="909624" y="4385323"/>
              <a:ext cx="527387" cy="369332"/>
            </a:xfrm>
            <a:prstGeom prst="rect">
              <a:avLst/>
            </a:prstGeom>
            <a:noFill/>
          </p:spPr>
          <p:txBody>
            <a:bodyPr wrap="square" rtlCol="0">
              <a:spAutoFit/>
            </a:bodyPr>
            <a:lstStyle/>
            <a:p>
              <a:r>
                <a:rPr lang="en-US" dirty="0"/>
                <a:t>V</a:t>
              </a:r>
              <a:r>
                <a:rPr lang="en-US" baseline="-25000" dirty="0"/>
                <a:t>in</a:t>
              </a:r>
            </a:p>
          </p:txBody>
        </p:sp>
        <p:sp>
          <p:nvSpPr>
            <p:cNvPr id="139" name="TextBox 138">
              <a:extLst>
                <a:ext uri="{FF2B5EF4-FFF2-40B4-BE49-F238E27FC236}">
                  <a16:creationId xmlns:a16="http://schemas.microsoft.com/office/drawing/2014/main" id="{42024F10-88F1-7E4E-9DA2-66594DA29C69}"/>
                </a:ext>
              </a:extLst>
            </p:cNvPr>
            <p:cNvSpPr txBox="1"/>
            <p:nvPr/>
          </p:nvSpPr>
          <p:spPr>
            <a:xfrm>
              <a:off x="1359102" y="4672214"/>
              <a:ext cx="302631" cy="369332"/>
            </a:xfrm>
            <a:prstGeom prst="rect">
              <a:avLst/>
            </a:prstGeom>
            <a:noFill/>
          </p:spPr>
          <p:txBody>
            <a:bodyPr wrap="square" rtlCol="0">
              <a:spAutoFit/>
            </a:bodyPr>
            <a:lstStyle/>
            <a:p>
              <a:r>
                <a:rPr lang="en-US" dirty="0"/>
                <a:t>+</a:t>
              </a:r>
              <a:endParaRPr lang="en-US" baseline="-25000" dirty="0"/>
            </a:p>
          </p:txBody>
        </p:sp>
        <p:sp>
          <p:nvSpPr>
            <p:cNvPr id="140" name="TextBox 139">
              <a:extLst>
                <a:ext uri="{FF2B5EF4-FFF2-40B4-BE49-F238E27FC236}">
                  <a16:creationId xmlns:a16="http://schemas.microsoft.com/office/drawing/2014/main" id="{B768B4C3-770D-1C41-87F1-6B3A4B55F67B}"/>
                </a:ext>
              </a:extLst>
            </p:cNvPr>
            <p:cNvSpPr txBox="1"/>
            <p:nvPr/>
          </p:nvSpPr>
          <p:spPr>
            <a:xfrm>
              <a:off x="1400490" y="5183778"/>
              <a:ext cx="302631" cy="369332"/>
            </a:xfrm>
            <a:prstGeom prst="rect">
              <a:avLst/>
            </a:prstGeom>
            <a:noFill/>
          </p:spPr>
          <p:txBody>
            <a:bodyPr wrap="square" rtlCol="0">
              <a:spAutoFit/>
            </a:bodyPr>
            <a:lstStyle/>
            <a:p>
              <a:r>
                <a:rPr lang="en-US" dirty="0"/>
                <a:t>-</a:t>
              </a:r>
              <a:endParaRPr lang="en-US" baseline="-25000" dirty="0"/>
            </a:p>
          </p:txBody>
        </p:sp>
        <p:sp>
          <p:nvSpPr>
            <p:cNvPr id="159" name="Freeform 12">
              <a:extLst>
                <a:ext uri="{FF2B5EF4-FFF2-40B4-BE49-F238E27FC236}">
                  <a16:creationId xmlns:a16="http://schemas.microsoft.com/office/drawing/2014/main" id="{47F38389-1177-ED44-BCF8-8725BDA217A1}"/>
                </a:ext>
              </a:extLst>
            </p:cNvPr>
            <p:cNvSpPr>
              <a:spLocks noChangeAspect="1"/>
            </p:cNvSpPr>
            <p:nvPr/>
          </p:nvSpPr>
          <p:spPr bwMode="auto">
            <a:xfrm>
              <a:off x="2293917" y="559793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0" name="Freeform 12">
              <a:extLst>
                <a:ext uri="{FF2B5EF4-FFF2-40B4-BE49-F238E27FC236}">
                  <a16:creationId xmlns:a16="http://schemas.microsoft.com/office/drawing/2014/main" id="{3919FF58-D7D0-7B4E-91F0-6324B06836A5}"/>
                </a:ext>
              </a:extLst>
            </p:cNvPr>
            <p:cNvSpPr>
              <a:spLocks noChangeAspect="1"/>
            </p:cNvSpPr>
            <p:nvPr/>
          </p:nvSpPr>
          <p:spPr bwMode="auto">
            <a:xfrm>
              <a:off x="2295592" y="5097196"/>
              <a:ext cx="111414" cy="55706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2" name="Group 13">
              <a:extLst>
                <a:ext uri="{FF2B5EF4-FFF2-40B4-BE49-F238E27FC236}">
                  <a16:creationId xmlns:a16="http://schemas.microsoft.com/office/drawing/2014/main" id="{08F0D3A6-8CC8-144A-B4EC-445A0A94E818}"/>
                </a:ext>
              </a:extLst>
            </p:cNvPr>
            <p:cNvGrpSpPr>
              <a:grpSpLocks noChangeAspect="1"/>
            </p:cNvGrpSpPr>
            <p:nvPr/>
          </p:nvGrpSpPr>
          <p:grpSpPr bwMode="auto">
            <a:xfrm>
              <a:off x="2273424" y="5576159"/>
              <a:ext cx="152400" cy="152400"/>
              <a:chOff x="1344" y="2064"/>
              <a:chExt cx="192" cy="192"/>
            </a:xfrm>
          </p:grpSpPr>
          <p:sp>
            <p:nvSpPr>
              <p:cNvPr id="163" name="Oval 14">
                <a:extLst>
                  <a:ext uri="{FF2B5EF4-FFF2-40B4-BE49-F238E27FC236}">
                    <a16:creationId xmlns:a16="http://schemas.microsoft.com/office/drawing/2014/main" id="{E396BFBB-68FD-714D-85D9-11CE2207706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4" name="Rectangle 15">
                <a:extLst>
                  <a:ext uri="{FF2B5EF4-FFF2-40B4-BE49-F238E27FC236}">
                    <a16:creationId xmlns:a16="http://schemas.microsoft.com/office/drawing/2014/main" id="{43CD3F25-33C7-A240-B257-31B939F10EA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19282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92</a:t>
            </a:fld>
            <a:endParaRPr lang="en-US"/>
          </a:p>
        </p:txBody>
      </p:sp>
      <p:grpSp>
        <p:nvGrpSpPr>
          <p:cNvPr id="9" name="Group 8">
            <a:extLst>
              <a:ext uri="{FF2B5EF4-FFF2-40B4-BE49-F238E27FC236}">
                <a16:creationId xmlns:a16="http://schemas.microsoft.com/office/drawing/2014/main" id="{CC2B986B-E274-5745-B57C-8FF5E29AD44B}"/>
              </a:ext>
            </a:extLst>
          </p:cNvPr>
          <p:cNvGrpSpPr/>
          <p:nvPr/>
        </p:nvGrpSpPr>
        <p:grpSpPr>
          <a:xfrm>
            <a:off x="7900049" y="1386980"/>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8252643" y="3775322"/>
              <a:ext cx="1466575"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70729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7072904" cy="4435688"/>
              </a:xfrm>
              <a:prstGeom prst="rect">
                <a:avLst/>
              </a:prstGeom>
              <a:blipFill>
                <a:blip r:embed="rId4"/>
                <a:stretch>
                  <a:fillRect l="-1613" t="-855" r="-1971"/>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93</a:t>
            </a:fld>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4DACC612-65BB-8541-914E-042D823640D1}"/>
                  </a:ext>
                </a:extLst>
              </p:cNvPr>
              <p:cNvSpPr txBox="1"/>
              <p:nvPr/>
            </p:nvSpPr>
            <p:spPr>
              <a:xfrm>
                <a:off x="199603" y="1556389"/>
                <a:ext cx="7334781" cy="49733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rPr>
                  <a:t>Connect function generator through 300K resistor to AF2 (620Hz sine, R</a:t>
                </a:r>
                <a:r>
                  <a:rPr lang="en-US" baseline="-25000" dirty="0">
                    <a:solidFill>
                      <a:srgbClr val="000000"/>
                    </a:solidFill>
                  </a:rPr>
                  <a:t>6</a:t>
                </a:r>
                <a:r>
                  <a:rPr lang="en-US" dirty="0">
                    <a:solidFill>
                      <a:srgbClr val="000000"/>
                    </a:solidFill>
                  </a:rPr>
                  <a:t> fully counterclockwise)  and oscilloscope to audio output.  Adjust input so output is 1V rms.  Connect multimeter to P.</a:t>
                </a:r>
              </a:p>
              <a:p>
                <a:pPr defTabSz="457200" hangingPunct="0"/>
                <a:endParaRPr lang="en-US" dirty="0">
                  <a:solidFill>
                    <a:srgbClr val="000000"/>
                  </a:solidFill>
                </a:endParaRPr>
              </a:p>
              <a:p>
                <a:pPr marL="342900" indent="-342900" defTabSz="457200" hangingPunct="0">
                  <a:buFont typeface="+mj-lt"/>
                  <a:buAutoNum type="arabicPeriod"/>
                </a:pPr>
                <a:r>
                  <a:rPr lang="en-US" dirty="0">
                    <a:solidFill>
                      <a:srgbClr val="000000"/>
                    </a:solidFill>
                  </a:rPr>
                  <a:t>Plot audio output v dc control</a:t>
                </a:r>
              </a:p>
              <a:p>
                <a:pPr marL="342900" indent="-342900" defTabSz="457200" hangingPunct="0">
                  <a:buFont typeface="+mj-lt"/>
                  <a:buAutoNum type="arabicPeriod"/>
                </a:pPr>
                <a:r>
                  <a:rPr lang="en-US" dirty="0">
                    <a:solidFill>
                      <a:srgbClr val="000000"/>
                    </a:solidFill>
                  </a:rPr>
                  <a:t>What is the maximum control voltage we can measure?  Infer cutoff voltage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𝑉</m:t>
                        </m:r>
                      </m:e>
                      <m:sub>
                        <m:r>
                          <a:rPr lang="en-US" b="0" i="1" smtClean="0">
                            <a:solidFill>
                              <a:srgbClr val="000000"/>
                            </a:solidFill>
                            <a:latin typeface="Cambria Math" panose="02040503050406030204" pitchFamily="18" charset="0"/>
                          </a:rPr>
                          <m:t>𝑐</m:t>
                        </m:r>
                      </m:sub>
                    </m:sSub>
                  </m:oMath>
                </a14:m>
                <a:endParaRPr lang="en-US" dirty="0">
                  <a:solidFill>
                    <a:srgbClr val="000000"/>
                  </a:solidFill>
                </a:endParaRPr>
              </a:p>
              <a:p>
                <a:pPr marL="342900" indent="-342900" defTabSz="457200" hangingPunct="0">
                  <a:buFont typeface="+mj-lt"/>
                  <a:buAutoNum type="arabicPeriod"/>
                </a:pPr>
                <a:r>
                  <a:rPr lang="en-US" dirty="0">
                    <a:solidFill>
                      <a:srgbClr val="000000"/>
                    </a:solidFill>
                  </a:rPr>
                  <a:t>What is the minimum control voltage?</a:t>
                </a:r>
              </a:p>
              <a:p>
                <a:pPr defTabSz="457200" hangingPunct="0"/>
                <a:endParaRPr lang="en-US" dirty="0">
                  <a:solidFill>
                    <a:srgbClr val="000000"/>
                  </a:solidFill>
                </a:endParaRPr>
              </a:p>
              <a:p>
                <a:pPr marL="342900" indent="-342900" defTabSz="457200" hangingPunct="0">
                  <a:buFont typeface="Arial" panose="020B0604020202020204" pitchFamily="34" charset="0"/>
                  <a:buChar char="•"/>
                </a:pPr>
                <a:r>
                  <a:rPr lang="en-US" dirty="0">
                    <a:solidFill>
                      <a:schemeClr val="accent1"/>
                    </a:solidFill>
                    <a:ea typeface="Calibri"/>
                    <a:cs typeface="Calibri"/>
                    <a:sym typeface="Calibri"/>
                  </a:rPr>
                  <a:t>Need measurements</a:t>
                </a:r>
              </a:p>
            </p:txBody>
          </p:sp>
        </mc:Choice>
        <mc:Fallback xmlns="">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199603" y="1556389"/>
                <a:ext cx="7334781" cy="4973353"/>
              </a:xfrm>
              <a:prstGeom prst="rect">
                <a:avLst/>
              </a:prstGeom>
              <a:blipFill>
                <a:blip r:embed="rId3"/>
                <a:stretch>
                  <a:fillRect l="-1209" t="-509" r="-1036"/>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759446" y="1878506"/>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25785"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p:nvPr/>
          </p:nvCxnSpPr>
          <p:spPr>
            <a:xfrm>
              <a:off x="10621005" y="4015665"/>
              <a:ext cx="341681"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9840653" y="4765949"/>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94</a:t>
            </a:fld>
            <a:endParaRPr lang="en-US"/>
          </a:p>
        </p:txBody>
      </p:sp>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69987"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stCxn id="49" idx="0"/>
            <a:endCxn id="22" idx="5"/>
          </p:cNvCxnSpPr>
          <p:nvPr/>
        </p:nvCxnSpPr>
        <p:spPr>
          <a:xfrm flipH="1" flipV="1">
            <a:off x="3962693" y="1376119"/>
            <a:ext cx="1208274" cy="3781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a:stCxn id="47" idx="0"/>
            <a:endCxn id="45" idx="3"/>
          </p:cNvCxnSpPr>
          <p:nvPr/>
        </p:nvCxnSpPr>
        <p:spPr>
          <a:xfrm flipV="1">
            <a:off x="5938567" y="4350967"/>
            <a:ext cx="585140"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endCxn id="41" idx="4"/>
          </p:cNvCxnSpPr>
          <p:nvPr/>
        </p:nvCxnSpPr>
        <p:spPr>
          <a:xfrm flipV="1">
            <a:off x="7634122" y="3774161"/>
            <a:ext cx="561599" cy="12873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a:endCxn id="47" idx="2"/>
          </p:cNvCxnSpPr>
          <p:nvPr/>
        </p:nvCxnSpPr>
        <p:spPr>
          <a:xfrm>
            <a:off x="5265230" y="5249062"/>
            <a:ext cx="604757" cy="37500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4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7" y="77627"/>
            <a:ext cx="1096092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Noise</a:t>
            </a:r>
            <a:endParaRPr sz="32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1201" y="1156709"/>
                <a:ext cx="5898171" cy="34688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𝜏</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𝜏</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nary>
                      </m:e>
                    </m:rad>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𝑑𝑡</m:t>
                    </m:r>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𝑟𝑚𝑠</m:t>
                                </m:r>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𝑅</m:t>
                        </m:r>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𝑅</m:t>
                    </m:r>
                  </m:oMath>
                </a14:m>
                <a:r>
                  <a:rPr lang="en-US" sz="2000" dirty="0">
                    <a:solidFill>
                      <a:srgbClr val="000000"/>
                    </a:solidFill>
                  </a:rPr>
                  <a:t> is load resistance</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𝑆𝑁𝑅</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𝑃</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𝑀𝐷𝑆</m:t>
                    </m:r>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𝐺</m:t>
                        </m:r>
                      </m:den>
                    </m:f>
                  </m:oMath>
                </a14:m>
                <a:endParaRPr lang="en-US" sz="2000" dirty="0">
                  <a:solidFill>
                    <a:srgbClr val="000000"/>
                  </a:solidFill>
                </a:endParaRPr>
              </a:p>
              <a:p>
                <a:pPr marL="285750" indent="-285750" latinLnBrk="1" hangingPunct="0">
                  <a:spcBef>
                    <a:spcPts val="400"/>
                  </a:spcBef>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𝑁𝐵</m:t>
                    </m:r>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𝑁</m:t>
                    </m:r>
                  </m:oMath>
                </a14:m>
                <a:r>
                  <a:rPr lang="en-US" sz="2000" dirty="0">
                    <a:solidFill>
                      <a:srgbClr val="000000"/>
                    </a:solidFill>
                  </a:rPr>
                  <a:t> is noise power density, </a:t>
                </a:r>
                <a14:m>
                  <m:oMath xmlns:m="http://schemas.openxmlformats.org/officeDocument/2006/math">
                    <m:r>
                      <a:rPr lang="en-US" sz="2000" i="1">
                        <a:solidFill>
                          <a:srgbClr val="000000"/>
                        </a:solidFill>
                        <a:latin typeface="Cambria Math" panose="02040503050406030204" pitchFamily="18" charset="0"/>
                      </a:rPr>
                      <m:t>𝐵</m:t>
                    </m:r>
                  </m:oMath>
                </a14:m>
                <a:r>
                  <a:rPr lang="en-US" sz="2000" dirty="0">
                    <a:solidFill>
                      <a:srgbClr val="000000"/>
                    </a:solidFill>
                  </a:rPr>
                  <a:t> is bandwidth</a:t>
                </a:r>
              </a:p>
              <a:p>
                <a:pPr marL="285750" indent="-285750" latinLnBrk="1" hangingPunct="0">
                  <a:spcBef>
                    <a:spcPts val="400"/>
                  </a:spcBef>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rPr>
                      <m:t>𝑁𝐸𝑃</m:t>
                    </m:r>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𝑁</m:t>
                        </m:r>
                      </m:num>
                      <m:den>
                        <m:r>
                          <a:rPr lang="en-US" sz="2000" b="0" i="1" smtClean="0">
                            <a:solidFill>
                              <a:srgbClr val="000000"/>
                            </a:solidFill>
                            <a:latin typeface="Cambria Math" panose="02040503050406030204" pitchFamily="18" charset="0"/>
                          </a:rPr>
                          <m:t>𝐺</m:t>
                        </m:r>
                      </m:den>
                    </m:f>
                  </m:oMath>
                </a14:m>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1201" y="1156709"/>
                <a:ext cx="5898171" cy="3468833"/>
              </a:xfrm>
              <a:prstGeom prst="rect">
                <a:avLst/>
              </a:prstGeom>
              <a:blipFill>
                <a:blip r:embed="rId3"/>
                <a:stretch>
                  <a:fillRect l="-1502" t="-1167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650AC-0838-164B-8308-2F83F84D0C03}"/>
                  </a:ext>
                </a:extLst>
              </p:cNvPr>
              <p:cNvSpPr txBox="1"/>
              <p:nvPr/>
            </p:nvSpPr>
            <p:spPr>
              <a:xfrm>
                <a:off x="5720979" y="1288656"/>
                <a:ext cx="6394101" cy="42003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latinLnBrk="1" hangingPunct="0">
                  <a:buFont typeface="Arial" panose="020B0604020202020204" pitchFamily="34" charset="0"/>
                  <a:buChar char="•"/>
                </a:pPr>
                <a:r>
                  <a:rPr lang="en-US" sz="2000" dirty="0">
                    <a:solidFill>
                      <a:srgbClr val="000000"/>
                    </a:solidFill>
                  </a:rPr>
                  <a:t>Nyquist</a:t>
                </a: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𝐶</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num>
                      <m:den>
                        <m:r>
                          <a:rPr lang="en-US" sz="2000" i="1">
                            <a:solidFill>
                              <a:srgbClr val="000000"/>
                            </a:solidFill>
                            <a:latin typeface="Cambria Math" panose="02040503050406030204" pitchFamily="18" charset="0"/>
                          </a:rPr>
                          <m:t>𝑅</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𝐿</m:t>
                        </m:r>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1</m:t>
                            </m:r>
                          </m:num>
                          <m:den>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𝐶</m:t>
                            </m:r>
                          </m:den>
                        </m:f>
                      </m:den>
                    </m:f>
                  </m:oMath>
                </a14:m>
                <a:endParaRPr lang="en-US" sz="2000" dirty="0">
                  <a:solidFill>
                    <a:srgbClr val="000000"/>
                  </a:solidFill>
                </a:endParaRPr>
              </a:p>
              <a:p>
                <a:pPr marL="742950" lvl="1" indent="-285750" latinLnBrk="1" hangingPunct="0">
                  <a:buFont typeface="Arial" panose="020B0604020202020204" pitchFamily="34" charset="0"/>
                  <a:buChar char="•"/>
                </a:pP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Expected energy at resonance is </a:t>
                </a: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𝐶</m:t>
                        </m:r>
                      </m:num>
                      <m:den>
                        <m:r>
                          <a:rPr lang="en-US" sz="2000" i="1">
                            <a:solidFill>
                              <a:srgbClr val="000000"/>
                            </a:solidFill>
                            <a:latin typeface="Cambria Math" panose="02040503050406030204" pitchFamily="18" charset="0"/>
                          </a:rPr>
                          <m:t>2</m:t>
                        </m:r>
                      </m:den>
                    </m:f>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𝑑𝑓</m:t>
                        </m:r>
                      </m:e>
                    </m:nary>
                    <m:r>
                      <a:rPr lang="en-US" sz="2000" b="0" i="1" smtClean="0">
                        <a:solidFill>
                          <a:srgbClr val="000000"/>
                        </a:solidFill>
                        <a:latin typeface="Cambria Math" panose="02040503050406030204" pitchFamily="18" charset="0"/>
                      </a:rPr>
                      <m:t>,</m:t>
                    </m:r>
                  </m:oMath>
                </a14:m>
                <a:endParaRPr lang="en-US" sz="2000" b="0" dirty="0">
                  <a:solidFill>
                    <a:srgbClr val="000000"/>
                  </a:solidFill>
                </a:endParaRPr>
              </a:p>
              <a:p>
                <a:pPr lvl="1" latinLnBrk="1" hangingPunct="0"/>
                <a:r>
                  <a:rPr lang="en-US" sz="2000" dirty="0">
                    <a:solidFill>
                      <a:srgbClr val="000000"/>
                    </a:solidFill>
                  </a:rPr>
                  <a:t>      by equipartition theorem</a:t>
                </a:r>
              </a:p>
              <a:p>
                <a:pPr marL="742950" lvl="1" indent="-285750" latinLnBrk="1" hangingPunct="0">
                  <a:buFont typeface="Arial" panose="020B0604020202020204" pitchFamily="34" charset="0"/>
                  <a:buChar char="•"/>
                </a:pPr>
                <a14:m>
                  <m:oMath xmlns:m="http://schemas.openxmlformats.org/officeDocument/2006/math">
                    <m:nary>
                      <m:naryPr>
                        <m:ctrlPr>
                          <a:rPr lang="en-US" sz="2000" i="1">
                            <a:solidFill>
                              <a:srgbClr val="000000"/>
                            </a:solidFill>
                            <a:latin typeface="Cambria Math" panose="02040503050406030204" pitchFamily="18" charset="0"/>
                          </a:rPr>
                        </m:ctrlPr>
                      </m:naryPr>
                      <m:sub>
                        <m:r>
                          <m:rPr>
                            <m:brk m:alnAt="23"/>
                          </m:rPr>
                          <a:rPr lang="en-US"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ea typeface="Cambria Math" panose="02040503050406030204" pitchFamily="18" charset="0"/>
                          </a:rPr>
                          <m:t>∞</m:t>
                        </m:r>
                      </m:sup>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𝜔</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𝐿𝐶</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rPr>
                                  <m:t>𝑅𝐶</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𝑑𝑓</m:t>
                        </m:r>
                      </m:e>
                    </m:nary>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𝑅𝐶</m:t>
                        </m:r>
                      </m:den>
                    </m:f>
                  </m:oMath>
                </a14:m>
                <a:endParaRPr lang="en-US" sz="2000" dirty="0">
                  <a:solidFill>
                    <a:srgbClr val="000000"/>
                  </a:solidFill>
                </a:endParaRPr>
              </a:p>
              <a:p>
                <a:pPr marL="742950" lvl="1" indent="-285750" latinLnBrk="1" hangingPunct="0">
                  <a:buFont typeface="Arial" panose="020B0604020202020204" pitchFamily="34" charset="0"/>
                  <a:buChar char="•"/>
                </a:pPr>
                <a:r>
                  <a:rPr lang="en-US" sz="2000" dirty="0">
                    <a:solidFill>
                      <a:srgbClr val="000000"/>
                    </a:solidFill>
                  </a:rPr>
                  <a:t>So, </a:t>
                </a:r>
                <a14:m>
                  <m:oMath xmlns:m="http://schemas.openxmlformats.org/officeDocument/2006/math">
                    <m:acc>
                      <m:accPr>
                        <m:chr m:val="̅"/>
                        <m:ctrlPr>
                          <a:rPr lang="en-US" sz="2000" i="1">
                            <a:solidFill>
                              <a:srgbClr val="000000"/>
                            </a:solidFill>
                            <a:latin typeface="Cambria Math" panose="02040503050406030204" pitchFamily="18" charset="0"/>
                          </a:rPr>
                        </m:ctrlPr>
                      </m:acc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e>
                    </m:acc>
                    <m:r>
                      <a:rPr lang="en-US" sz="2000">
                        <a:solidFill>
                          <a:srgbClr val="000000"/>
                        </a:solidFill>
                        <a:latin typeface="Cambria Math" panose="02040503050406030204" pitchFamily="18" charset="0"/>
                      </a:rPr>
                      <m:t>=8</m:t>
                    </m:r>
                    <m:r>
                      <m:rPr>
                        <m:sty m:val="p"/>
                      </m:rPr>
                      <a:rPr lang="en-US" sz="2000">
                        <a:solidFill>
                          <a:srgbClr val="000000"/>
                        </a:solidFill>
                        <a:latin typeface="Cambria Math" panose="02040503050406030204" pitchFamily="18" charset="0"/>
                      </a:rPr>
                      <m:t>kTR</m:t>
                    </m:r>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𝑁</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𝑛</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𝑅</m:t>
                                </m:r>
                              </m:den>
                            </m:f>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𝑅</m:t>
                        </m:r>
                      </m:den>
                    </m:f>
                  </m:oMath>
                </a14:m>
                <a:endParaRPr lang="en-US" sz="2000" dirty="0">
                  <a:solidFill>
                    <a:srgbClr val="000000"/>
                  </a:solidFill>
                </a:endParaRPr>
              </a:p>
              <a:p>
                <a:pPr marL="742950" lvl="1" indent="-28575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𝑐</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𝑇</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𝑁𝐸𝑃</m:t>
                        </m:r>
                      </m:num>
                      <m:den>
                        <m:r>
                          <a:rPr lang="en-US" sz="2000" i="1">
                            <a:solidFill>
                              <a:srgbClr val="000000"/>
                            </a:solidFill>
                            <a:latin typeface="Cambria Math" panose="02040503050406030204" pitchFamily="18" charset="0"/>
                          </a:rPr>
                          <m:t>𝑘</m:t>
                        </m:r>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𝑟𝑚𝑠</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𝑘𝑇𝑅</m:t>
                        </m:r>
                      </m:e>
                    </m:rad>
                  </m:oMath>
                </a14:m>
                <a:endParaRPr lang="en-US" sz="2000" dirty="0">
                  <a:solidFill>
                    <a:srgbClr val="000000"/>
                  </a:solidFill>
                </a:endParaRPr>
              </a:p>
            </p:txBody>
          </p:sp>
        </mc:Choice>
        <mc:Fallback xmlns="">
          <p:sp>
            <p:nvSpPr>
              <p:cNvPr id="7" name="TextBox 6">
                <a:extLst>
                  <a:ext uri="{FF2B5EF4-FFF2-40B4-BE49-F238E27FC236}">
                    <a16:creationId xmlns:a16="http://schemas.microsoft.com/office/drawing/2014/main" id="{3FB650AC-0838-164B-8308-2F83F84D0C03}"/>
                  </a:ext>
                </a:extLst>
              </p:cNvPr>
              <p:cNvSpPr txBox="1">
                <a:spLocks noRot="1" noChangeAspect="1" noMove="1" noResize="1" noEditPoints="1" noAdjustHandles="1" noChangeArrowheads="1" noChangeShapeType="1" noTextEdit="1"/>
              </p:cNvSpPr>
              <p:nvPr/>
            </p:nvSpPr>
            <p:spPr>
              <a:xfrm>
                <a:off x="5720979" y="1288656"/>
                <a:ext cx="6394101" cy="4200315"/>
              </a:xfrm>
              <a:prstGeom prst="rect">
                <a:avLst/>
              </a:prstGeom>
              <a:blipFill>
                <a:blip r:embed="rId4"/>
                <a:stretch>
                  <a:fillRect l="-1389" t="-904"/>
                </a:stretch>
              </a:blipFill>
              <a:ln w="12700" cap="flat">
                <a:noFill/>
                <a:miter lim="400000"/>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8EB4813-8C24-6342-B2B7-684E68266E0E}"/>
              </a:ext>
            </a:extLst>
          </p:cNvPr>
          <p:cNvGrpSpPr/>
          <p:nvPr/>
        </p:nvGrpSpPr>
        <p:grpSpPr>
          <a:xfrm>
            <a:off x="2454405" y="4602841"/>
            <a:ext cx="2973356" cy="1824290"/>
            <a:chOff x="2454405" y="4553413"/>
            <a:chExt cx="2973356" cy="1824290"/>
          </a:xfrm>
        </p:grpSpPr>
        <p:grpSp>
          <p:nvGrpSpPr>
            <p:cNvPr id="9" name="Group 8">
              <a:extLst>
                <a:ext uri="{FF2B5EF4-FFF2-40B4-BE49-F238E27FC236}">
                  <a16:creationId xmlns:a16="http://schemas.microsoft.com/office/drawing/2014/main" id="{B00FB2C5-96A8-C749-9FC5-FE3EBFFB76B2}"/>
                </a:ext>
              </a:extLst>
            </p:cNvPr>
            <p:cNvGrpSpPr/>
            <p:nvPr/>
          </p:nvGrpSpPr>
          <p:grpSpPr>
            <a:xfrm>
              <a:off x="2801973" y="5323617"/>
              <a:ext cx="543906" cy="523218"/>
              <a:chOff x="7097485" y="3674605"/>
              <a:chExt cx="548640" cy="548640"/>
            </a:xfrm>
          </p:grpSpPr>
          <p:sp>
            <p:nvSpPr>
              <p:cNvPr id="24" name="Freeform 23">
                <a:extLst>
                  <a:ext uri="{FF2B5EF4-FFF2-40B4-BE49-F238E27FC236}">
                    <a16:creationId xmlns:a16="http://schemas.microsoft.com/office/drawing/2014/main" id="{CD607E45-DD7C-7145-9F97-94670ECECCC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36F3CE0E-DEF4-8649-A2E0-80AC941BBD0F}"/>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49FF36E7-9598-9C4D-A83C-D461A6DD5382}"/>
                </a:ext>
              </a:extLst>
            </p:cNvPr>
            <p:cNvSpPr>
              <a:spLocks noChangeAspect="1"/>
            </p:cNvSpPr>
            <p:nvPr/>
          </p:nvSpPr>
          <p:spPr bwMode="auto">
            <a:xfrm>
              <a:off x="3004326" y="45616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4D709CA2-30F9-DA45-AB2A-8C280A6D98D2}"/>
                </a:ext>
              </a:extLst>
            </p:cNvPr>
            <p:cNvGrpSpPr>
              <a:grpSpLocks/>
            </p:cNvGrpSpPr>
            <p:nvPr/>
          </p:nvGrpSpPr>
          <p:grpSpPr bwMode="auto">
            <a:xfrm>
              <a:off x="4755385" y="5261252"/>
              <a:ext cx="304800" cy="762000"/>
              <a:chOff x="3216" y="1728"/>
              <a:chExt cx="192" cy="480"/>
            </a:xfrm>
          </p:grpSpPr>
          <p:sp>
            <p:nvSpPr>
              <p:cNvPr id="20" name="Line 8">
                <a:extLst>
                  <a:ext uri="{FF2B5EF4-FFF2-40B4-BE49-F238E27FC236}">
                    <a16:creationId xmlns:a16="http://schemas.microsoft.com/office/drawing/2014/main" id="{FE9A6281-E987-5449-8958-D431FD2D7C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5F287C03-82FA-9F4E-BF51-E1F11BACCDA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B1DDA0A8-5E8B-7F43-811F-51836E70D0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2BB81753-C5F8-8D47-8E65-C7E45E692A0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TextBox 12">
              <a:extLst>
                <a:ext uri="{FF2B5EF4-FFF2-40B4-BE49-F238E27FC236}">
                  <a16:creationId xmlns:a16="http://schemas.microsoft.com/office/drawing/2014/main" id="{9AF62480-AB14-AA48-B746-C1FBD8126DDE}"/>
                </a:ext>
              </a:extLst>
            </p:cNvPr>
            <p:cNvSpPr txBox="1"/>
            <p:nvPr/>
          </p:nvSpPr>
          <p:spPr>
            <a:xfrm>
              <a:off x="4505540" y="547916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C</a:t>
              </a:r>
            </a:p>
          </p:txBody>
        </p:sp>
        <p:sp>
          <p:nvSpPr>
            <p:cNvPr id="14" name="TextBox 13">
              <a:extLst>
                <a:ext uri="{FF2B5EF4-FFF2-40B4-BE49-F238E27FC236}">
                  <a16:creationId xmlns:a16="http://schemas.microsoft.com/office/drawing/2014/main" id="{067F3633-4AD9-C048-9109-57A2689BD50D}"/>
                </a:ext>
              </a:extLst>
            </p:cNvPr>
            <p:cNvSpPr txBox="1"/>
            <p:nvPr/>
          </p:nvSpPr>
          <p:spPr>
            <a:xfrm>
              <a:off x="3210270" y="4795596"/>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endParaRPr lang="en-US" sz="1600" dirty="0">
                <a:solidFill>
                  <a:srgbClr val="000000"/>
                </a:solidFill>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3E27E670-859A-3A4B-B6D2-D719EC8416E3}"/>
                </a:ext>
              </a:extLst>
            </p:cNvPr>
            <p:cNvCxnSpPr>
              <a:cxnSpLocks/>
            </p:cNvCxnSpPr>
            <p:nvPr/>
          </p:nvCxnSpPr>
          <p:spPr>
            <a:xfrm flipH="1">
              <a:off x="3082028" y="585568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5059145B-50CD-D64D-8D5F-D5CD1499C8C1}"/>
                </a:ext>
              </a:extLst>
            </p:cNvPr>
            <p:cNvCxnSpPr>
              <a:cxnSpLocks/>
            </p:cNvCxnSpPr>
            <p:nvPr/>
          </p:nvCxnSpPr>
          <p:spPr>
            <a:xfrm flipH="1" flipV="1">
              <a:off x="3080527" y="636296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9C7CABFD-53F4-3F4D-B5D7-51AC61D28221}"/>
                </a:ext>
              </a:extLst>
            </p:cNvPr>
            <p:cNvCxnSpPr>
              <a:cxnSpLocks/>
            </p:cNvCxnSpPr>
            <p:nvPr/>
          </p:nvCxnSpPr>
          <p:spPr>
            <a:xfrm flipH="1" flipV="1">
              <a:off x="3073926" y="4553413"/>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6" name="Group 209">
              <a:extLst>
                <a:ext uri="{FF2B5EF4-FFF2-40B4-BE49-F238E27FC236}">
                  <a16:creationId xmlns:a16="http://schemas.microsoft.com/office/drawing/2014/main" id="{D90EC986-028C-7143-B0A6-69101A413215}"/>
                </a:ext>
              </a:extLst>
            </p:cNvPr>
            <p:cNvGrpSpPr>
              <a:grpSpLocks/>
            </p:cNvGrpSpPr>
            <p:nvPr/>
          </p:nvGrpSpPr>
          <p:grpSpPr bwMode="auto">
            <a:xfrm>
              <a:off x="4829468" y="4556645"/>
              <a:ext cx="152400" cy="762000"/>
              <a:chOff x="3935" y="1728"/>
              <a:chExt cx="96" cy="480"/>
            </a:xfrm>
          </p:grpSpPr>
          <p:sp>
            <p:nvSpPr>
              <p:cNvPr id="27" name="Arc 59">
                <a:extLst>
                  <a:ext uri="{FF2B5EF4-FFF2-40B4-BE49-F238E27FC236}">
                    <a16:creationId xmlns:a16="http://schemas.microsoft.com/office/drawing/2014/main" id="{88D58822-36F2-0E4E-AE7B-13C3C60B6B4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0">
                <a:extLst>
                  <a:ext uri="{FF2B5EF4-FFF2-40B4-BE49-F238E27FC236}">
                    <a16:creationId xmlns:a16="http://schemas.microsoft.com/office/drawing/2014/main" id="{C12C5FCC-FC41-6546-9072-20CA8908B91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1">
                <a:extLst>
                  <a:ext uri="{FF2B5EF4-FFF2-40B4-BE49-F238E27FC236}">
                    <a16:creationId xmlns:a16="http://schemas.microsoft.com/office/drawing/2014/main" id="{80826A27-B1D1-514E-934E-C1B526BEF66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62">
                <a:extLst>
                  <a:ext uri="{FF2B5EF4-FFF2-40B4-BE49-F238E27FC236}">
                    <a16:creationId xmlns:a16="http://schemas.microsoft.com/office/drawing/2014/main" id="{CE018CFD-A282-3143-AEC5-F2EC45227EA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Line 63">
                <a:extLst>
                  <a:ext uri="{FF2B5EF4-FFF2-40B4-BE49-F238E27FC236}">
                    <a16:creationId xmlns:a16="http://schemas.microsoft.com/office/drawing/2014/main" id="{667B2A11-155E-BF43-985F-0E6EC6FF9D0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64">
                <a:extLst>
                  <a:ext uri="{FF2B5EF4-FFF2-40B4-BE49-F238E27FC236}">
                    <a16:creationId xmlns:a16="http://schemas.microsoft.com/office/drawing/2014/main" id="{A962138E-3EE4-0441-99D2-74F9ADF8E0B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Arc 65">
                <a:extLst>
                  <a:ext uri="{FF2B5EF4-FFF2-40B4-BE49-F238E27FC236}">
                    <a16:creationId xmlns:a16="http://schemas.microsoft.com/office/drawing/2014/main" id="{D4F392A6-D7FB-9847-854A-EE77046AB8B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6">
                <a:extLst>
                  <a:ext uri="{FF2B5EF4-FFF2-40B4-BE49-F238E27FC236}">
                    <a16:creationId xmlns:a16="http://schemas.microsoft.com/office/drawing/2014/main" id="{8D60C39C-9915-E140-A150-D1FCB16921D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7">
                <a:extLst>
                  <a:ext uri="{FF2B5EF4-FFF2-40B4-BE49-F238E27FC236}">
                    <a16:creationId xmlns:a16="http://schemas.microsoft.com/office/drawing/2014/main" id="{50644047-C3B6-DB49-B461-380415E22B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8">
                <a:extLst>
                  <a:ext uri="{FF2B5EF4-FFF2-40B4-BE49-F238E27FC236}">
                    <a16:creationId xmlns:a16="http://schemas.microsoft.com/office/drawing/2014/main" id="{4C2C8918-6923-9449-A35C-259C46BFA0E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69">
                <a:extLst>
                  <a:ext uri="{FF2B5EF4-FFF2-40B4-BE49-F238E27FC236}">
                    <a16:creationId xmlns:a16="http://schemas.microsoft.com/office/drawing/2014/main" id="{2AB4AE90-9BBB-4241-AC8B-E7A7F68FD8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0">
                <a:extLst>
                  <a:ext uri="{FF2B5EF4-FFF2-40B4-BE49-F238E27FC236}">
                    <a16:creationId xmlns:a16="http://schemas.microsoft.com/office/drawing/2014/main" id="{AB06F2A7-7D74-C44E-9958-A56EE95A887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71">
                <a:extLst>
                  <a:ext uri="{FF2B5EF4-FFF2-40B4-BE49-F238E27FC236}">
                    <a16:creationId xmlns:a16="http://schemas.microsoft.com/office/drawing/2014/main" id="{17CBB138-F0AF-E043-AE07-8C69353C8DB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657916B4-F5EE-C242-9BA5-EFA339E6A179}"/>
                </a:ext>
              </a:extLst>
            </p:cNvPr>
            <p:cNvCxnSpPr>
              <a:cxnSpLocks/>
            </p:cNvCxnSpPr>
            <p:nvPr/>
          </p:nvCxnSpPr>
          <p:spPr>
            <a:xfrm flipV="1">
              <a:off x="4902492" y="5960932"/>
              <a:ext cx="1" cy="3904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87F5112A-E8EA-674E-932D-118B5D3AE8D0}"/>
                </a:ext>
              </a:extLst>
            </p:cNvPr>
            <p:cNvSpPr txBox="1"/>
            <p:nvPr/>
          </p:nvSpPr>
          <p:spPr>
            <a:xfrm>
              <a:off x="4530252" y="4743391"/>
              <a:ext cx="30479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p>
          </p:txBody>
        </p:sp>
        <p:sp>
          <p:nvSpPr>
            <p:cNvPr id="42" name="TextBox 41">
              <a:extLst>
                <a:ext uri="{FF2B5EF4-FFF2-40B4-BE49-F238E27FC236}">
                  <a16:creationId xmlns:a16="http://schemas.microsoft.com/office/drawing/2014/main" id="{9DE7EBAD-9F09-5F4B-BA52-B8E817325872}"/>
                </a:ext>
              </a:extLst>
            </p:cNvPr>
            <p:cNvSpPr txBox="1"/>
            <p:nvPr/>
          </p:nvSpPr>
          <p:spPr>
            <a:xfrm>
              <a:off x="5059861" y="5192103"/>
              <a:ext cx="367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C</a:t>
              </a:r>
            </a:p>
          </p:txBody>
        </p:sp>
        <p:sp>
          <p:nvSpPr>
            <p:cNvPr id="43" name="TextBox 42">
              <a:extLst>
                <a:ext uri="{FF2B5EF4-FFF2-40B4-BE49-F238E27FC236}">
                  <a16:creationId xmlns:a16="http://schemas.microsoft.com/office/drawing/2014/main" id="{71F53636-D965-0A43-B55E-98B8A30CA549}"/>
                </a:ext>
              </a:extLst>
            </p:cNvPr>
            <p:cNvSpPr txBox="1"/>
            <p:nvPr/>
          </p:nvSpPr>
          <p:spPr>
            <a:xfrm>
              <a:off x="2454405" y="5361379"/>
              <a:ext cx="39569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4" name="Oval 43">
              <a:extLst>
                <a:ext uri="{FF2B5EF4-FFF2-40B4-BE49-F238E27FC236}">
                  <a16:creationId xmlns:a16="http://schemas.microsoft.com/office/drawing/2014/main" id="{9EDDDA34-9EA2-FD46-AE07-6CB30ED229C5}"/>
                </a:ext>
              </a:extLst>
            </p:cNvPr>
            <p:cNvSpPr/>
            <p:nvPr/>
          </p:nvSpPr>
          <p:spPr>
            <a:xfrm>
              <a:off x="4860743" y="532159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777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Antennas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19550" y="1264297"/>
                <a:ext cx="8510150" cy="54961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rPr>
                  <a:t>From Maxwell, for a plane wave (E in x direction, H in y direction), </a:t>
                </a:r>
                <a:r>
                  <a:rPr lang="en-US" sz="2000" dirty="0">
                    <a:solidFill>
                      <a:srgbClr val="000000"/>
                    </a:solidFill>
                  </a:rPr>
                  <a:t>wave is of form </a:t>
                </a:r>
                <a14:m>
                  <m:oMath xmlns:m="http://schemas.openxmlformats.org/officeDocument/2006/math">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exp</m:t>
                        </m:r>
                      </m:fName>
                      <m:e>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𝑡</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𝑧</m:t>
                            </m:r>
                          </m:e>
                        </m:d>
                      </m:e>
                    </m:func>
                  </m:oMath>
                </a14:m>
                <a:endPar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𝐸</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𝑗</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m:rPr>
                        <m:sty m:val="p"/>
                      </m:rP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𝐵</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𝑗</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𝐸</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𝑧</m:t>
                        </m:r>
                      </m:e>
                    </m:acc>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𝐸</m:t>
                    </m:r>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acc>
                      <m:accPr>
                        <m:chr m:val="̂"/>
                        <m:ctrlPr>
                          <a:rPr lang="en-US" sz="2000" i="1">
                            <a:solidFill>
                              <a:srgbClr val="000000"/>
                            </a:solidFill>
                            <a:latin typeface="Cambria Math" panose="02040503050406030204" pitchFamily="18" charset="0"/>
                            <a:ea typeface="Cambria Math" panose="02040503050406030204" pitchFamily="18" charset="0"/>
                          </a:rPr>
                        </m:ctrlPr>
                      </m:accPr>
                      <m:e>
                        <m:r>
                          <a:rPr lang="en-US" sz="2000" i="1">
                            <a:solidFill>
                              <a:srgbClr val="000000"/>
                            </a:solidFill>
                            <a:latin typeface="Cambria Math" panose="02040503050406030204" pitchFamily="18" charset="0"/>
                            <a:ea typeface="Cambria Math" panose="02040503050406030204" pitchFamily="18" charset="0"/>
                          </a:rPr>
                          <m:t>𝑦</m:t>
                        </m:r>
                      </m:e>
                    </m:acc>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𝜔</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ea typeface="Cambria Math" panose="02040503050406030204" pitchFamily="18" charset="0"/>
                  </a:rPr>
                  <a:t>Substituting and taking the restricted cross products, we </a:t>
                </a:r>
              </a:p>
              <a:p>
                <a:pPr algn="l" rtl="0" hangingPunct="0"/>
                <a:r>
                  <a:rPr lang="en-US" sz="2000" dirty="0">
                    <a:solidFill>
                      <a:srgbClr val="000000"/>
                    </a:solidFill>
                    <a:ea typeface="Cambria Math" panose="02040503050406030204" pitchFamily="18" charset="0"/>
                  </a:rPr>
                  <a:t>     get: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𝐸</m:t>
                        </m:r>
                      </m:e>
                      <m:sub>
                        <m:r>
                          <a:rPr lang="en-US" sz="2000" i="1">
                            <a:solidFill>
                              <a:srgbClr val="000000"/>
                            </a:solidFill>
                            <a:latin typeface="Cambria Math" panose="02040503050406030204" pitchFamily="18" charset="0"/>
                            <a:ea typeface="Cambria Math" panose="02040503050406030204" pitchFamily="18" charset="0"/>
                          </a:rPr>
                          <m:t>𝑥</m:t>
                        </m:r>
                      </m:sub>
                    </m:sSub>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𝜔</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num>
                      <m:den>
                        <m:r>
                          <a:rPr lang="en-US" sz="2000" i="1">
                            <a:solidFill>
                              <a:srgbClr val="000000"/>
                            </a:solidFill>
                            <a:latin typeface="Cambria Math" panose="02040503050406030204" pitchFamily="18" charset="0"/>
                            <a:ea typeface="Cambria Math" panose="02040503050406030204" pitchFamily="18" charset="0"/>
                          </a:rPr>
                          <m:t>𝛽</m:t>
                        </m:r>
                      </m:den>
                    </m:f>
                  </m:oMath>
                </a14:m>
                <a:r>
                  <a:rPr lang="en-US" sz="2000" dirty="0">
                    <a:solidFill>
                      <a:srgbClr val="000000"/>
                    </a:solidFill>
                    <a:ea typeface="Cambria Math" panose="02040503050406030204" pitchFamily="18" charset="0"/>
                  </a:rPr>
                  <a:t>, so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𝛽</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𝜔</m:t>
                    </m:r>
                    <m:rad>
                      <m:radPr>
                        <m:degHide m:val="on"/>
                        <m:ctrlPr>
                          <a:rPr lang="en-US" sz="2000" i="1">
                            <a:solidFill>
                              <a:srgbClr val="000000"/>
                            </a:solidFill>
                            <a:latin typeface="Cambria Math" panose="02040503050406030204" pitchFamily="18" charset="0"/>
                            <a:ea typeface="Cambria Math" panose="02040503050406030204" pitchFamily="18" charset="0"/>
                          </a:rPr>
                        </m:ctrlPr>
                      </m:radPr>
                      <m:deg/>
                      <m:e>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ea typeface="Cambria Math" panose="02040503050406030204" pitchFamily="18" charset="0"/>
                              </a:rPr>
                              <m:t>0</m:t>
                            </m:r>
                          </m:sub>
                        </m:sSub>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ea typeface="Cambria Math" panose="02040503050406030204" pitchFamily="18" charset="0"/>
                              </a:rPr>
                              <m:t>0</m:t>
                            </m:r>
                          </m:sub>
                        </m:sSub>
                      </m:e>
                    </m:rad>
                  </m:oMath>
                </a14:m>
                <a:endParaRPr lang="en-US" sz="2000" dirty="0">
                  <a:solidFill>
                    <a:srgbClr val="000000"/>
                  </a:solidFill>
                  <a:ea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rPr>
                  <a:t>Power density: </a:t>
                </a:r>
                <a14:m>
                  <m:oMath xmlns:m="http://schemas.openxmlformats.org/officeDocument/2006/math">
                    <m:r>
                      <a:rPr lang="en-US" sz="2000" i="1">
                        <a:solidFill>
                          <a:srgbClr val="000000"/>
                        </a:solidFill>
                        <a:latin typeface="Cambria Math" panose="02040503050406030204" pitchFamily="18" charset="0"/>
                      </a:rPr>
                      <m:t>𝑆</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𝑅𝑒</m:t>
                    </m:r>
                    <m:d>
                      <m:dPr>
                        <m:ctrlPr>
                          <a:rPr lang="en-US" sz="2000" i="1">
                            <a:solidFill>
                              <a:srgbClr val="000000"/>
                            </a:solidFill>
                            <a:latin typeface="Cambria Math" panose="02040503050406030204" pitchFamily="18" charset="0"/>
                          </a:rPr>
                        </m:ctrlPr>
                      </m:dPr>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acc>
                              <m:accPr>
                                <m:chr m:val="̅"/>
                                <m:ctrlPr>
                                  <a:rPr lang="en-US" sz="2000" i="1">
                                    <a:solidFill>
                                      <a:srgbClr val="000000"/>
                                    </a:solidFill>
                                    <a:latin typeface="Cambria Math" panose="02040503050406030204" pitchFamily="18" charset="0"/>
                                  </a:rPr>
                                </m:ctrlPr>
                              </m:acc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e>
                            </m:acc>
                          </m:num>
                          <m:den>
                            <m:r>
                              <a:rPr lang="en-US" sz="2000" i="1">
                                <a:solidFill>
                                  <a:srgbClr val="000000"/>
                                </a:solidFill>
                                <a:latin typeface="Cambria Math" panose="02040503050406030204" pitchFamily="18" charset="0"/>
                              </a:rPr>
                              <m:t>2</m:t>
                            </m:r>
                          </m:den>
                        </m:f>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e>
                            </m:d>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den>
                    </m:f>
                  </m:oMath>
                </a14:m>
                <a:endParaRPr lang="en-US" sz="2000" dirty="0">
                  <a:solidFill>
                    <a:srgbClr val="000000"/>
                  </a:solidFill>
                </a:endParaRPr>
              </a:p>
              <a:p>
                <a:pPr marL="285750" indent="-285750" hangingPunct="0">
                  <a:buFont typeface="Arial" panose="020B0604020202020204" pitchFamily="34" charset="0"/>
                  <a:buChar char="•"/>
                </a:pPr>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𝜂</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𝐸</m:t>
                            </m:r>
                          </m:e>
                          <m:sub>
                            <m:r>
                              <a:rPr lang="en-US" sz="2000" i="1">
                                <a:solidFill>
                                  <a:srgbClr val="000000"/>
                                </a:solidFill>
                                <a:latin typeface="Cambria Math" panose="02040503050406030204" pitchFamily="18" charset="0"/>
                              </a:rPr>
                              <m:t>𝑥</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𝑦</m:t>
                            </m:r>
                          </m:sub>
                        </m:sSub>
                      </m:den>
                    </m:f>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𝜇</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𝜖</m:t>
                                </m:r>
                              </m:e>
                              <m:sub>
                                <m:r>
                                  <a:rPr lang="en-US" sz="2000" i="1">
                                    <a:solidFill>
                                      <a:srgbClr val="000000"/>
                                    </a:solidFill>
                                    <a:latin typeface="Cambria Math" panose="02040503050406030204" pitchFamily="18" charset="0"/>
                                  </a:rPr>
                                  <m:t>0</m:t>
                                </m:r>
                              </m:sub>
                            </m:sSub>
                          </m:den>
                        </m:f>
                      </m:e>
                    </m:rad>
                    <m:r>
                      <a:rPr lang="en-US" sz="2000" i="1">
                        <a:solidFill>
                          <a:srgbClr val="000000"/>
                        </a:solidFill>
                        <a:latin typeface="Cambria Math" panose="02040503050406030204" pitchFamily="18" charset="0"/>
                      </a:rPr>
                      <m:t>=377</m:t>
                    </m:r>
                    <m:r>
                      <m:rPr>
                        <m:sty m:val="p"/>
                      </m:rPr>
                      <a:rPr lang="el-GR" sz="2000" i="1">
                        <a:solidFill>
                          <a:srgbClr val="000000"/>
                        </a:solidFill>
                        <a:latin typeface="Cambria Math" panose="02040503050406030204" pitchFamily="18" charset="0"/>
                        <a:ea typeface="Cambria Math" panose="02040503050406030204" pitchFamily="18" charset="0"/>
                      </a:rPr>
                      <m:t>Ω</m:t>
                    </m:r>
                  </m:oMath>
                </a14:m>
                <a:endParaRPr lang="en-US" sz="2000" dirty="0">
                  <a:solidFill>
                    <a:srgbClr val="000000"/>
                  </a:solidFill>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Impedance: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cs typeface="Calibri"/>
                            <a:sym typeface="Calibri"/>
                          </a:rPr>
                          <m:t>𝑡</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𝑅</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𝐼</m:t>
                            </m:r>
                            <m:r>
                              <a:rPr lang="en-US" sz="2000" i="1">
                                <a:solidFill>
                                  <a:srgbClr val="000000"/>
                                </a:solidFill>
                                <a:latin typeface="Cambria Math" panose="02040503050406030204" pitchFamily="18" charset="0"/>
                                <a:cs typeface="Calibri"/>
                                <a:sym typeface="Calibri"/>
                              </a:rPr>
                              <m:t>|</m:t>
                            </m:r>
                          </m:e>
                          <m:sup>
                            <m:r>
                              <a:rPr lang="en-US" sz="2000" i="1">
                                <a:solidFill>
                                  <a:srgbClr val="000000"/>
                                </a:solidFill>
                                <a:latin typeface="Cambria Math" panose="02040503050406030204" pitchFamily="18" charset="0"/>
                                <a:cs typeface="Calibri"/>
                                <a:sym typeface="Calibri"/>
                              </a:rPr>
                              <m:t>2</m:t>
                            </m:r>
                          </m:sup>
                        </m:sSup>
                      </m:num>
                      <m:den>
                        <m:r>
                          <a:rPr lang="en-US" sz="2000" i="1">
                            <a:solidFill>
                              <a:srgbClr val="000000"/>
                            </a:solidFill>
                            <a:latin typeface="Cambria Math" panose="02040503050406030204" pitchFamily="18" charset="0"/>
                            <a:cs typeface="Calibri"/>
                            <a:sym typeface="Calibri"/>
                          </a:rPr>
                          <m:t>2</m:t>
                        </m:r>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real part of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𝑅</m:t>
                    </m:r>
                    <m:r>
                      <a:rPr lang="en-US" sz="2000" i="1">
                        <a:solidFill>
                          <a:srgbClr val="000000"/>
                        </a:solidFill>
                        <a:latin typeface="Cambria Math" panose="02040503050406030204" pitchFamily="18" charset="0"/>
                        <a:ea typeface="Calibri"/>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𝑟</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𝑙</m:t>
                        </m:r>
                      </m:sub>
                    </m:sSub>
                    <m:r>
                      <a:rPr lang="en-US" sz="200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𝜂</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rPr>
                  <a:t>Power density for isotropic antenna: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𝑆</m:t>
                        </m:r>
                      </m:e>
                      <m:sub>
                        <m:r>
                          <a:rPr lang="en-US" sz="2000" i="1">
                            <a:solidFill>
                              <a:srgbClr val="000000"/>
                            </a:solidFill>
                            <a:latin typeface="Cambria Math" panose="02040503050406030204" pitchFamily="18" charset="0"/>
                          </a:rPr>
                          <m:t>𝑖</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num>
                      <m:den>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den>
                    </m:f>
                  </m:oMath>
                </a14:m>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19550" y="1264297"/>
                <a:ext cx="8510150" cy="5496118"/>
              </a:xfrm>
              <a:prstGeom prst="rect">
                <a:avLst/>
              </a:prstGeom>
              <a:blipFill>
                <a:blip r:embed="rId3"/>
                <a:stretch>
                  <a:fillRect l="-1043" t="-691"/>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96</a:t>
            </a:fld>
            <a:endParaRPr lang="en-US" dirty="0"/>
          </a:p>
        </p:txBody>
      </p:sp>
      <p:grpSp>
        <p:nvGrpSpPr>
          <p:cNvPr id="4" name="Group 3">
            <a:extLst>
              <a:ext uri="{FF2B5EF4-FFF2-40B4-BE49-F238E27FC236}">
                <a16:creationId xmlns:a16="http://schemas.microsoft.com/office/drawing/2014/main" id="{C93D2ACC-7394-194A-B9C7-FDAF3A805C08}"/>
              </a:ext>
            </a:extLst>
          </p:cNvPr>
          <p:cNvGrpSpPr/>
          <p:nvPr/>
        </p:nvGrpSpPr>
        <p:grpSpPr>
          <a:xfrm>
            <a:off x="9274736" y="2387424"/>
            <a:ext cx="2917264" cy="3023678"/>
            <a:chOff x="9274736" y="2387424"/>
            <a:chExt cx="2917264" cy="3023678"/>
          </a:xfrm>
        </p:grpSpPr>
        <p:sp>
          <p:nvSpPr>
            <p:cNvPr id="6" name="TextBox 5">
              <a:extLst>
                <a:ext uri="{FF2B5EF4-FFF2-40B4-BE49-F238E27FC236}">
                  <a16:creationId xmlns:a16="http://schemas.microsoft.com/office/drawing/2014/main" id="{49B4A545-AB69-3642-B60D-8B9703475515}"/>
                </a:ext>
              </a:extLst>
            </p:cNvPr>
            <p:cNvSpPr txBox="1"/>
            <p:nvPr/>
          </p:nvSpPr>
          <p:spPr>
            <a:xfrm>
              <a:off x="9458747" y="5072550"/>
              <a:ext cx="273325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Receiving antenna Thevenin</a:t>
              </a:r>
            </a:p>
          </p:txBody>
        </p:sp>
        <p:grpSp>
          <p:nvGrpSpPr>
            <p:cNvPr id="7" name="Group 6">
              <a:extLst>
                <a:ext uri="{FF2B5EF4-FFF2-40B4-BE49-F238E27FC236}">
                  <a16:creationId xmlns:a16="http://schemas.microsoft.com/office/drawing/2014/main" id="{4FE0745D-0618-884A-A124-CAB21011CD68}"/>
                </a:ext>
              </a:extLst>
            </p:cNvPr>
            <p:cNvGrpSpPr/>
            <p:nvPr/>
          </p:nvGrpSpPr>
          <p:grpSpPr>
            <a:xfrm>
              <a:off x="9274736" y="3797477"/>
              <a:ext cx="543906" cy="523218"/>
              <a:chOff x="7097485" y="3674605"/>
              <a:chExt cx="548640" cy="548640"/>
            </a:xfrm>
          </p:grpSpPr>
          <p:sp>
            <p:nvSpPr>
              <p:cNvPr id="8" name="Freeform 7">
                <a:extLst>
                  <a:ext uri="{FF2B5EF4-FFF2-40B4-BE49-F238E27FC236}">
                    <a16:creationId xmlns:a16="http://schemas.microsoft.com/office/drawing/2014/main" id="{B9555818-D5F0-FE4A-BC41-6D6625E582E7}"/>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9" name="Oval 8">
                <a:extLst>
                  <a:ext uri="{FF2B5EF4-FFF2-40B4-BE49-F238E27FC236}">
                    <a16:creationId xmlns:a16="http://schemas.microsoft.com/office/drawing/2014/main" id="{7B323327-3C4C-4148-8D0A-D9A4B16BFDF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1" name="Freeform 10">
              <a:extLst>
                <a:ext uri="{FF2B5EF4-FFF2-40B4-BE49-F238E27FC236}">
                  <a16:creationId xmlns:a16="http://schemas.microsoft.com/office/drawing/2014/main" id="{58844F62-788B-1742-AC38-F747FCE4C821}"/>
                </a:ext>
              </a:extLst>
            </p:cNvPr>
            <p:cNvSpPr>
              <a:spLocks noChangeAspect="1"/>
            </p:cNvSpPr>
            <p:nvPr/>
          </p:nvSpPr>
          <p:spPr bwMode="auto">
            <a:xfrm>
              <a:off x="9477089" y="30354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10">
              <a:extLst>
                <a:ext uri="{FF2B5EF4-FFF2-40B4-BE49-F238E27FC236}">
                  <a16:creationId xmlns:a16="http://schemas.microsoft.com/office/drawing/2014/main" id="{2CAB17F1-E8F6-8B49-A64C-30BA61598E85}"/>
                </a:ext>
              </a:extLst>
            </p:cNvPr>
            <p:cNvGrpSpPr>
              <a:grpSpLocks/>
            </p:cNvGrpSpPr>
            <p:nvPr/>
          </p:nvGrpSpPr>
          <p:grpSpPr bwMode="auto">
            <a:xfrm>
              <a:off x="9400889" y="2413861"/>
              <a:ext cx="304800" cy="762000"/>
              <a:chOff x="3216" y="1728"/>
              <a:chExt cx="192" cy="480"/>
            </a:xfrm>
          </p:grpSpPr>
          <p:sp>
            <p:nvSpPr>
              <p:cNvPr id="13" name="Line 8">
                <a:extLst>
                  <a:ext uri="{FF2B5EF4-FFF2-40B4-BE49-F238E27FC236}">
                    <a16:creationId xmlns:a16="http://schemas.microsoft.com/office/drawing/2014/main" id="{D68E7464-BD27-184C-8D73-FE686B1EDAE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9">
                <a:extLst>
                  <a:ext uri="{FF2B5EF4-FFF2-40B4-BE49-F238E27FC236}">
                    <a16:creationId xmlns:a16="http://schemas.microsoft.com/office/drawing/2014/main" id="{C2197D64-E4FE-764B-B634-A0D21A17C5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a:extLst>
                  <a:ext uri="{FF2B5EF4-FFF2-40B4-BE49-F238E27FC236}">
                    <a16:creationId xmlns:a16="http://schemas.microsoft.com/office/drawing/2014/main" id="{BD332E23-9054-DC4D-B54C-9C67CACC2D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a:extLst>
                  <a:ext uri="{FF2B5EF4-FFF2-40B4-BE49-F238E27FC236}">
                    <a16:creationId xmlns:a16="http://schemas.microsoft.com/office/drawing/2014/main" id="{E778192A-5D32-494A-A882-B3FCED2271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E6E4EED-916D-F145-840B-0A866A0A79E4}"/>
                </a:ext>
              </a:extLst>
            </p:cNvPr>
            <p:cNvSpPr txBox="1"/>
            <p:nvPr/>
          </p:nvSpPr>
          <p:spPr>
            <a:xfrm>
              <a:off x="9781889" y="2631651"/>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8" name="TextBox 17">
              <a:extLst>
                <a:ext uri="{FF2B5EF4-FFF2-40B4-BE49-F238E27FC236}">
                  <a16:creationId xmlns:a16="http://schemas.microsoft.com/office/drawing/2014/main" id="{CBC0CA41-919B-1D47-9F32-1DADE8E7E24E}"/>
                </a:ext>
              </a:extLst>
            </p:cNvPr>
            <p:cNvSpPr txBox="1"/>
            <p:nvPr/>
          </p:nvSpPr>
          <p:spPr>
            <a:xfrm>
              <a:off x="9781889" y="3269456"/>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9" name="Straight Connector 18">
              <a:extLst>
                <a:ext uri="{FF2B5EF4-FFF2-40B4-BE49-F238E27FC236}">
                  <a16:creationId xmlns:a16="http://schemas.microsoft.com/office/drawing/2014/main" id="{F5F16258-3147-D44E-97CB-01E930CDD956}"/>
                </a:ext>
              </a:extLst>
            </p:cNvPr>
            <p:cNvCxnSpPr>
              <a:cxnSpLocks/>
            </p:cNvCxnSpPr>
            <p:nvPr/>
          </p:nvCxnSpPr>
          <p:spPr>
            <a:xfrm flipH="1">
              <a:off x="9554791" y="4329541"/>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542BE27-DC84-EB49-9074-A8C2E98B0468}"/>
                </a:ext>
              </a:extLst>
            </p:cNvPr>
            <p:cNvCxnSpPr>
              <a:cxnSpLocks/>
            </p:cNvCxnSpPr>
            <p:nvPr/>
          </p:nvCxnSpPr>
          <p:spPr>
            <a:xfrm flipH="1" flipV="1">
              <a:off x="9553290" y="4836828"/>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E0AEDBF2-1535-A947-B210-3EC006E4C277}"/>
                </a:ext>
              </a:extLst>
            </p:cNvPr>
            <p:cNvCxnSpPr>
              <a:cxnSpLocks/>
            </p:cNvCxnSpPr>
            <p:nvPr/>
          </p:nvCxnSpPr>
          <p:spPr>
            <a:xfrm flipH="1" flipV="1">
              <a:off x="9546690" y="2414401"/>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143C15AD-4859-D249-81F9-B8B77A09EED9}"/>
                </a:ext>
              </a:extLst>
            </p:cNvPr>
            <p:cNvSpPr/>
            <p:nvPr/>
          </p:nvSpPr>
          <p:spPr>
            <a:xfrm>
              <a:off x="11318648" y="48018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FC979B-C634-6549-A980-623F8C84A783}"/>
                </a:ext>
              </a:extLst>
            </p:cNvPr>
            <p:cNvSpPr/>
            <p:nvPr/>
          </p:nvSpPr>
          <p:spPr>
            <a:xfrm>
              <a:off x="11332821" y="23874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8523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32509" y="140912"/>
            <a:ext cx="1164969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Transmitting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80683" y="1216667"/>
                <a:ext cx="10887540" cy="44185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r>
                  <a:rPr lang="en-US" sz="2000" dirty="0">
                    <a:solidFill>
                      <a:srgbClr val="000000"/>
                    </a:solidFill>
                    <a:ea typeface="Calibri"/>
                    <a:cs typeface="Calibri"/>
                    <a:sym typeface="Calibri"/>
                  </a:rPr>
                  <a:t>Define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𝐺</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𝑆</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r>
                          <a:rPr lang="en-US" sz="2000" i="1">
                            <a:solidFill>
                              <a:srgbClr val="000000"/>
                            </a:solidFill>
                            <a:latin typeface="Cambria Math" panose="02040503050406030204" pitchFamily="18" charset="0"/>
                            <a:ea typeface="Cambria Math" panose="02040503050406030204" pitchFamily="18" charset="0"/>
                            <a:sym typeface="Calibri"/>
                          </a:rPr>
                          <m:t>)</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𝑆</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𝑆</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mbria Math" panose="02040503050406030204" pitchFamily="18" charset="0"/>
                            <a:sym typeface="Calibri"/>
                          </a:rPr>
                          <m:t>𝜃</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𝜙</m:t>
                        </m:r>
                      </m:e>
                    </m:d>
                  </m:oMath>
                </a14:m>
                <a:r>
                  <a:rPr lang="en-US" sz="2000" dirty="0">
                    <a:solidFill>
                      <a:srgbClr val="000000"/>
                    </a:solidFill>
                    <a:latin typeface="Calibri"/>
                    <a:ea typeface="Calibri"/>
                    <a:cs typeface="Calibri"/>
                    <a:sym typeface="Calibri"/>
                  </a:rPr>
                  <a:t> is just the Poynting vector</a:t>
                </a:r>
              </a:p>
              <a:p>
                <a:pPr marL="285750" indent="-285750" defTabSz="457200" latinLnBrk="1" hangingPunct="0">
                  <a:buFont typeface="Arial" panose="020B0604020202020204" pitchFamily="34" charset="0"/>
                  <a:buChar char="•"/>
                </a:pPr>
                <a:r>
                  <a:rPr lang="en-US" sz="2000" dirty="0">
                    <a:solidFill>
                      <a:srgbClr val="000000"/>
                    </a:solidFill>
                  </a:rPr>
                  <a:t>For isotropic reference: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𝑆</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𝑃</m:t>
                            </m:r>
                          </m:e>
                          <m:sub>
                            <m:r>
                              <a:rPr lang="en-US" sz="2000" b="0" i="1" smtClean="0">
                                <a:solidFill>
                                  <a:srgbClr val="000000"/>
                                </a:solidFill>
                                <a:latin typeface="Cambria Math" panose="02040503050406030204" pitchFamily="18" charset="0"/>
                              </a:rPr>
                              <m:t>𝑡</m:t>
                            </m:r>
                          </m:sub>
                        </m:sSub>
                      </m:num>
                      <m:den>
                        <m:r>
                          <a:rPr lang="en-US" sz="2000" b="0" i="1" smtClean="0">
                            <a:solidFill>
                              <a:srgbClr val="000000"/>
                            </a:solidFill>
                            <a:latin typeface="Cambria Math" panose="02040503050406030204" pitchFamily="18" charset="0"/>
                          </a:rPr>
                          <m:t>4</m:t>
                        </m:r>
                        <m:r>
                          <a:rPr lang="en-US" sz="2000" b="0" i="1" smtClean="0">
                            <a:solidFill>
                              <a:srgbClr val="000000"/>
                            </a:solidFill>
                            <a:latin typeface="Cambria Math" panose="02040503050406030204" pitchFamily="18" charset="0"/>
                            <a:ea typeface="Cambria Math" panose="02040503050406030204" pitchFamily="18" charset="0"/>
                          </a:rPr>
                          <m:t>𝜋</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𝑟</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𝐺</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𝑆</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𝑡</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nary>
                      <m:naryPr>
                        <m:limLoc m:val="undOvr"/>
                        <m:subHide m:val="on"/>
                        <m:supHide m:val="on"/>
                        <m:ctrlPr>
                          <a:rPr lang="en-US" sz="2000" i="1" smtClean="0">
                            <a:solidFill>
                              <a:srgbClr val="000000"/>
                            </a:solidFill>
                            <a:latin typeface="Cambria Math" panose="02040503050406030204" pitchFamily="18" charset="0"/>
                            <a:cs typeface="Calibri"/>
                            <a:sym typeface="Calibri"/>
                          </a:rPr>
                        </m:ctrlPr>
                      </m:naryPr>
                      <m:sub/>
                      <m:sup/>
                      <m:e>
                        <m:r>
                          <a:rPr lang="en-US" sz="2000" b="0" i="1" smtClean="0">
                            <a:solidFill>
                              <a:srgbClr val="000000"/>
                            </a:solidFill>
                            <a:latin typeface="Cambria Math" panose="02040503050406030204" pitchFamily="18" charset="0"/>
                            <a:cs typeface="Calibri"/>
                            <a:sym typeface="Calibri"/>
                          </a:rPr>
                          <m:t>𝐺</m:t>
                        </m:r>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𝑑</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e>
                    </m:nary>
                  </m:oMath>
                </a14:m>
                <a:endParaRPr lang="en-US" sz="20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80683" y="1216667"/>
                <a:ext cx="10887540" cy="4418586"/>
              </a:xfrm>
              <a:prstGeom prst="rect">
                <a:avLst/>
              </a:prstGeom>
              <a:blipFill>
                <a:blip r:embed="rId3"/>
                <a:stretch>
                  <a:fillRect l="-209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97</a:t>
            </a:fld>
            <a:endParaRPr lang="en-US" dirty="0"/>
          </a:p>
        </p:txBody>
      </p:sp>
    </p:spTree>
    <p:extLst>
      <p:ext uri="{BB962C8B-B14F-4D97-AF65-F5344CB8AC3E}">
        <p14:creationId xmlns:p14="http://schemas.microsoft.com/office/powerpoint/2010/main" val="404899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Receiving Antenna</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05643" y="1479232"/>
                <a:ext cx="11079538" cy="51942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lvl="7" indent="-342900" latinLnBrk="1"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h𝐸</m:t>
                    </m:r>
                  </m:oMath>
                </a14:m>
                <a:r>
                  <a:rPr lang="en-US" sz="2000" dirty="0">
                    <a:solidFill>
                      <a:srgbClr val="000000"/>
                    </a:solidFill>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oMath>
                </a14:m>
                <a:r>
                  <a:rPr lang="en-US" sz="2000" dirty="0">
                    <a:solidFill>
                      <a:srgbClr val="000000"/>
                    </a:solidFill>
                    <a:ea typeface="Cambria Math" panose="02040503050406030204" pitchFamily="18" charset="0"/>
                  </a:rPr>
                  <a:t> is effective antenna length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h</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oMath>
                </a14:m>
                <a:r>
                  <a:rPr lang="en-US" sz="2000" dirty="0">
                    <a:solidFill>
                      <a:srgbClr val="000000"/>
                    </a:solidFill>
                    <a:ea typeface="Cambria Math" panose="02040503050406030204" pitchFamily="18" charset="0"/>
                  </a:rPr>
                  <a:t> for short antenna)</a:t>
                </a:r>
              </a:p>
              <a:p>
                <a:pPr marL="342900" lvl="7" indent="-342900" latinLnBrk="1" hangingPunct="0">
                  <a:spcBef>
                    <a:spcPts val="400"/>
                  </a:spcBef>
                  <a:buFont typeface="Arial" panose="020B0604020202020204" pitchFamily="34" charset="0"/>
                  <a:buChar char="•"/>
                </a:pPr>
                <a:r>
                  <a:rPr lang="en-US" sz="2000" dirty="0">
                    <a:solidFill>
                      <a:srgbClr val="000000"/>
                    </a:solidFill>
                    <a:ea typeface="Cambria Math" panose="02040503050406030204" pitchFamily="18" charset="0"/>
                  </a:rPr>
                  <a:t>For dipole: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𝑙</m:t>
                        </m:r>
                      </m:num>
                      <m:den>
                        <m:r>
                          <a:rPr lang="en-US" sz="2000" i="1">
                            <a:solidFill>
                              <a:srgbClr val="000000"/>
                            </a:solidFill>
                            <a:latin typeface="Cambria Math" panose="02040503050406030204" pitchFamily="18" charset="0"/>
                            <a:ea typeface="Cambria Math" panose="02040503050406030204" pitchFamily="18" charset="0"/>
                          </a:rPr>
                          <m:t>2</m:t>
                        </m:r>
                      </m:den>
                    </m:f>
                    <m:r>
                      <a:rPr lang="en-US" sz="2000" i="1">
                        <a:solidFill>
                          <a:srgbClr val="000000"/>
                        </a:solidFill>
                        <a:latin typeface="Cambria Math" panose="02040503050406030204" pitchFamily="18" charset="0"/>
                        <a:ea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𝐸</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sin</m:t>
                        </m:r>
                      </m:fName>
                      <m:e>
                        <m:d>
                          <m:dPr>
                            <m:ctrlPr>
                              <a:rPr lang="en-US" sz="2000" i="1">
                                <a:solidFill>
                                  <a:srgbClr val="000000"/>
                                </a:solidFill>
                                <a:latin typeface="Cambria Math" panose="02040503050406030204" pitchFamily="18" charset="0"/>
                                <a:ea typeface="Cambria Math" panose="02040503050406030204" pitchFamily="18" charset="0"/>
                              </a:rPr>
                            </m:ctrlPr>
                          </m:dPr>
                          <m:e>
                            <m:r>
                              <a:rPr lang="en-US" sz="2000" i="1">
                                <a:solidFill>
                                  <a:srgbClr val="000000"/>
                                </a:solidFill>
                                <a:latin typeface="Cambria Math" panose="02040503050406030204" pitchFamily="18" charset="0"/>
                                <a:ea typeface="Cambria Math" panose="02040503050406030204" pitchFamily="18" charset="0"/>
                              </a:rPr>
                              <m:t>𝜃</m:t>
                            </m:r>
                          </m:e>
                        </m:d>
                      </m:e>
                    </m:func>
                  </m:oMath>
                </a14:m>
                <a:endParaRPr lang="en-US" sz="2000" i="1" dirty="0">
                  <a:solidFill>
                    <a:srgbClr val="000000"/>
                  </a:solidFill>
                  <a:latin typeface="Cambria Math" panose="02040503050406030204" pitchFamily="18" charset="0"/>
                  <a:ea typeface="Cambria Math" panose="02040503050406030204" pitchFamily="18" charset="0"/>
                </a:endParaRPr>
              </a:p>
              <a:p>
                <a:pPr marL="342900" lvl="7" indent="-342900" latinLnBrk="1"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b>
                          <m:sSubPr>
                            <m:ctrlPr>
                              <a:rPr lang="en-US" sz="2000" i="1" dirty="0">
                                <a:solidFill>
                                  <a:srgbClr val="000000"/>
                                </a:solidFill>
                                <a:latin typeface="Cambria Math" panose="02040503050406030204" pitchFamily="18" charset="0"/>
                                <a:ea typeface="Cambria Math" panose="02040503050406030204" pitchFamily="18" charset="0"/>
                              </a:rPr>
                            </m:ctrlPr>
                          </m:sSubPr>
                          <m:e>
                            <m:r>
                              <a:rPr lang="en-US" sz="2000" i="1" dirty="0">
                                <a:solidFill>
                                  <a:srgbClr val="000000"/>
                                </a:solidFill>
                                <a:latin typeface="Cambria Math" panose="02040503050406030204" pitchFamily="18" charset="0"/>
                                <a:ea typeface="Cambria Math" panose="02040503050406030204" pitchFamily="18" charset="0"/>
                              </a:rPr>
                              <m:t>𝑃</m:t>
                            </m:r>
                          </m:e>
                          <m:sub>
                            <m:r>
                              <a:rPr lang="en-US" sz="2000" i="1" dirty="0">
                                <a:solidFill>
                                  <a:srgbClr val="000000"/>
                                </a:solidFill>
                                <a:latin typeface="Cambria Math" panose="02040503050406030204" pitchFamily="18" charset="0"/>
                                <a:ea typeface="Cambria Math" panose="02040503050406030204" pitchFamily="18" charset="0"/>
                              </a:rPr>
                              <m:t>𝑟</m:t>
                            </m:r>
                          </m:sub>
                        </m:sSub>
                      </m:num>
                      <m:den>
                        <m:r>
                          <a:rPr lang="en-US" sz="2000" i="1" dirty="0">
                            <a:solidFill>
                              <a:srgbClr val="000000"/>
                            </a:solidFill>
                            <a:latin typeface="Cambria Math" panose="02040503050406030204" pitchFamily="18" charset="0"/>
                            <a:ea typeface="Cambria Math" panose="02040503050406030204" pitchFamily="18" charset="0"/>
                          </a:rPr>
                          <m:t>𝑆</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m:t>
                        </m:r>
                        <m:r>
                          <a:rPr lang="en-US" sz="2000" i="1" dirty="0">
                            <a:solidFill>
                              <a:srgbClr val="000000"/>
                            </a:solidFill>
                            <a:latin typeface="Cambria Math" panose="02040503050406030204" pitchFamily="18" charset="0"/>
                            <a:ea typeface="Cambria Math" panose="02040503050406030204" pitchFamily="18" charset="0"/>
                          </a:rPr>
                          <m:t>𝜙</m:t>
                        </m:r>
                        <m:r>
                          <a:rPr lang="en-US" sz="2000" i="1" dirty="0">
                            <a:solidFill>
                              <a:srgbClr val="000000"/>
                            </a:solidFill>
                            <a:latin typeface="Cambria Math" panose="02040503050406030204" pitchFamily="18" charset="0"/>
                            <a:ea typeface="Cambria Math" panose="02040503050406030204" pitchFamily="18" charset="0"/>
                          </a:rPr>
                          <m:t>)</m:t>
                        </m:r>
                      </m:den>
                    </m:f>
                  </m:oMath>
                </a14:m>
                <a:r>
                  <a:rPr lang="en-US" sz="2000" i="1" dirty="0">
                    <a:solidFill>
                      <a:srgbClr val="000000"/>
                    </a:solidFill>
                    <a:latin typeface="Cambria Math" panose="02040503050406030204" pitchFamily="18" charset="0"/>
                  </a:rPr>
                  <a:t> .   </a:t>
                </a:r>
                <a:r>
                  <a:rPr lang="en-US" sz="2000" dirty="0">
                    <a:solidFill>
                      <a:srgbClr val="000000"/>
                    </a:solidFill>
                    <a:latin typeface="Calibri" panose="020F0502020204030204" pitchFamily="34" charset="0"/>
                    <a:cs typeface="Calibri" panose="020F0502020204030204" pitchFamily="34" charset="0"/>
                  </a:rPr>
                  <a:t>This is the definition of the effective area,  </a:t>
                </a:r>
                <a14:m>
                  <m:oMath xmlns:m="http://schemas.openxmlformats.org/officeDocument/2006/math">
                    <m:r>
                      <a:rPr lang="en-US" sz="2000" i="1">
                        <a:solidFill>
                          <a:srgbClr val="000000"/>
                        </a:solidFill>
                        <a:latin typeface="Cambria Math" panose="02040503050406030204" pitchFamily="18" charset="0"/>
                      </a:rPr>
                      <m:t>𝐴</m:t>
                    </m:r>
                  </m:oMath>
                </a14:m>
                <a:r>
                  <a:rPr lang="en-US" sz="2000" dirty="0">
                    <a:solidFill>
                      <a:srgbClr val="000000"/>
                    </a:solidFill>
                    <a:latin typeface="Calibri" panose="020F0502020204030204" pitchFamily="34" charset="0"/>
                    <a:cs typeface="Calibri" panose="020F0502020204030204" pitchFamily="34" charset="0"/>
                  </a:rPr>
                  <a:t>.</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By reciprocity,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r>
                      <a:rPr lang="en-US" sz="2000" i="1" dirty="0">
                        <a:solidFill>
                          <a:srgbClr val="000000"/>
                        </a:solidFill>
                        <a:latin typeface="Cambria Math" panose="02040503050406030204" pitchFamily="18" charset="0"/>
                        <a:ea typeface="Cambria Math" panose="02040503050406030204" pitchFamily="18" charset="0"/>
                      </a:rPr>
                      <m:t>= </m:t>
                    </m:r>
                    <m:f>
                      <m:fPr>
                        <m:ctrlPr>
                          <a:rPr lang="en-US" sz="2000" i="1" dirty="0">
                            <a:solidFill>
                              <a:srgbClr val="000000"/>
                            </a:solidFill>
                            <a:latin typeface="Cambria Math" panose="02040503050406030204" pitchFamily="18" charset="0"/>
                            <a:ea typeface="Cambria Math" panose="02040503050406030204" pitchFamily="18" charset="0"/>
                          </a:rPr>
                        </m:ctrlPr>
                      </m:fPr>
                      <m:num>
                        <m:sSup>
                          <m:sSupPr>
                            <m:ctrlPr>
                              <a:rPr lang="en-US" sz="2000" i="1" dirty="0">
                                <a:solidFill>
                                  <a:srgbClr val="000000"/>
                                </a:solidFill>
                                <a:latin typeface="Cambria Math" panose="02040503050406030204" pitchFamily="18" charset="0"/>
                                <a:ea typeface="Cambria Math" panose="02040503050406030204" pitchFamily="18" charset="0"/>
                              </a:rPr>
                            </m:ctrlPr>
                          </m:sSupPr>
                          <m:e>
                            <m:r>
                              <a:rPr lang="en-US" sz="2000" i="1" dirty="0">
                                <a:solidFill>
                                  <a:srgbClr val="000000"/>
                                </a:solidFill>
                                <a:latin typeface="Cambria Math" panose="02040503050406030204" pitchFamily="18" charset="0"/>
                                <a:ea typeface="Cambria Math" panose="02040503050406030204" pitchFamily="18" charset="0"/>
                              </a:rPr>
                              <m:t>𝜆</m:t>
                            </m:r>
                          </m:e>
                          <m:sup>
                            <m:r>
                              <a:rPr lang="en-US" sz="2000" i="1" dirty="0">
                                <a:solidFill>
                                  <a:srgbClr val="000000"/>
                                </a:solidFill>
                                <a:latin typeface="Cambria Math" panose="02040503050406030204" pitchFamily="18" charset="0"/>
                                <a:ea typeface="Cambria Math" panose="02040503050406030204" pitchFamily="18" charset="0"/>
                              </a:rPr>
                              <m:t>2</m:t>
                            </m:r>
                          </m:sup>
                        </m:sSup>
                      </m:num>
                      <m:den>
                        <m:r>
                          <a:rPr lang="en-US" sz="2000" i="1" dirty="0">
                            <a:solidFill>
                              <a:srgbClr val="000000"/>
                            </a:solidFill>
                            <a:latin typeface="Cambria Math" panose="02040503050406030204" pitchFamily="18" charset="0"/>
                            <a:ea typeface="Cambria Math" panose="02040503050406030204" pitchFamily="18" charset="0"/>
                          </a:rPr>
                          <m:t>4</m:t>
                        </m:r>
                        <m:r>
                          <a:rPr lang="en-US" sz="2000" i="1" dirty="0">
                            <a:solidFill>
                              <a:srgbClr val="000000"/>
                            </a:solidFill>
                            <a:latin typeface="Cambria Math" panose="02040503050406030204" pitchFamily="18" charset="0"/>
                            <a:ea typeface="Cambria Math" panose="02040503050406030204" pitchFamily="18" charset="0"/>
                          </a:rPr>
                          <m:t>𝜋</m:t>
                        </m:r>
                      </m:den>
                    </m:f>
                    <m:r>
                      <a:rPr lang="en-US" sz="2000" i="1" dirty="0">
                        <a:solidFill>
                          <a:srgbClr val="000000"/>
                        </a:solidFill>
                        <a:latin typeface="Cambria Math" panose="02040503050406030204" pitchFamily="18" charset="0"/>
                        <a:ea typeface="Cambria Math" panose="02040503050406030204" pitchFamily="18" charset="0"/>
                      </a:rPr>
                      <m:t>𝐺</m:t>
                    </m:r>
                    <m:d>
                      <m:dPr>
                        <m:ctrlPr>
                          <a:rPr lang="en-US" sz="2000" i="1">
                            <a:solidFill>
                              <a:srgbClr val="000000"/>
                            </a:solidFill>
                            <a:latin typeface="Cambria Math" panose="02040503050406030204" pitchFamily="18" charset="0"/>
                          </a:rPr>
                        </m:ctrlPr>
                      </m:dPr>
                      <m:e>
                        <m:r>
                          <a:rPr lang="en-US" sz="2000" i="1" dirty="0">
                            <a:solidFill>
                              <a:srgbClr val="000000"/>
                            </a:solidFill>
                            <a:latin typeface="Cambria Math" panose="02040503050406030204" pitchFamily="18" charset="0"/>
                            <a:ea typeface="Cambria Math" panose="02040503050406030204" pitchFamily="18" charset="0"/>
                          </a:rPr>
                          <m:t>𝜃</m:t>
                        </m:r>
                        <m:r>
                          <a:rPr lang="en-US" sz="2000" i="1" dirty="0">
                            <a:solidFill>
                              <a:srgbClr val="000000"/>
                            </a:solidFill>
                            <a:latin typeface="Cambria Math" panose="02040503050406030204" pitchFamily="18" charset="0"/>
                            <a:ea typeface="Cambria Math" panose="02040503050406030204" pitchFamily="18" charset="0"/>
                          </a:rPr>
                          <m:t>, </m:t>
                        </m:r>
                        <m:r>
                          <a:rPr lang="en-US" sz="2000" i="1" dirty="0">
                            <a:solidFill>
                              <a:srgbClr val="000000"/>
                            </a:solidFill>
                            <a:latin typeface="Cambria Math" panose="02040503050406030204" pitchFamily="18" charset="0"/>
                            <a:ea typeface="Cambria Math" panose="02040503050406030204" pitchFamily="18" charset="0"/>
                          </a:rPr>
                          <m:t>𝜙</m:t>
                        </m:r>
                      </m:e>
                    </m:d>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𝑉</m:t>
                                </m:r>
                              </m:e>
                              <m:sub>
                                <m:r>
                                  <a:rPr lang="en-US" sz="2000" i="1">
                                    <a:solidFill>
                                      <a:srgbClr val="000000"/>
                                    </a:solidFill>
                                    <a:latin typeface="Cambria Math" panose="02040503050406030204" pitchFamily="18" charset="0"/>
                                    <a:cs typeface="Calibri" panose="020F0502020204030204" pitchFamily="34" charset="0"/>
                                  </a:rPr>
                                  <m:t>0</m:t>
                                </m:r>
                              </m:sub>
                            </m:sSub>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h𝐸</m:t>
                            </m:r>
                            <m:r>
                              <a:rPr lang="en-US" sz="2000" i="1">
                                <a:solidFill>
                                  <a:srgbClr val="000000"/>
                                </a:solidFill>
                                <a:latin typeface="Cambria Math" panose="02040503050406030204" pitchFamily="18" charset="0"/>
                                <a:cs typeface="Calibri" panose="020F0502020204030204" pitchFamily="34" charset="0"/>
                              </a:rPr>
                              <m:t>|</m:t>
                            </m:r>
                          </m:e>
                          <m:sup>
                            <m:r>
                              <a:rPr lang="en-US" sz="2000" i="1">
                                <a:solidFill>
                                  <a:srgbClr val="000000"/>
                                </a:solidFill>
                                <a:latin typeface="Cambria Math" panose="02040503050406030204" pitchFamily="18" charset="0"/>
                                <a:cs typeface="Calibri" panose="020F0502020204030204" pitchFamily="34" charset="0"/>
                              </a:rPr>
                              <m:t>2</m:t>
                            </m:r>
                          </m:sup>
                        </m:sSup>
                      </m:num>
                      <m:den>
                        <m:r>
                          <a:rPr lang="en-US" sz="2000" i="1">
                            <a:solidFill>
                              <a:srgbClr val="000000"/>
                            </a:solidFill>
                            <a:latin typeface="Cambria Math" panose="02040503050406030204" pitchFamily="18" charset="0"/>
                            <a:cs typeface="Calibri" panose="020F0502020204030204" pitchFamily="34" charset="0"/>
                          </a:rPr>
                          <m:t>8</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𝑅</m:t>
                            </m:r>
                          </m:e>
                          <m:sub>
                            <m:r>
                              <a:rPr lang="en-US" sz="2000" i="1">
                                <a:solidFill>
                                  <a:srgbClr val="000000"/>
                                </a:solidFill>
                                <a:latin typeface="Cambria Math" panose="02040503050406030204" pitchFamily="18" charset="0"/>
                                <a:cs typeface="Calibri" panose="020F0502020204030204" pitchFamily="34" charset="0"/>
                              </a:rPr>
                              <m:t>𝑎</m:t>
                            </m:r>
                          </m:sub>
                        </m:sSub>
                      </m:den>
                    </m:f>
                  </m:oMath>
                </a14:m>
                <a:r>
                  <a:rPr lang="en-US" sz="2000" dirty="0">
                    <a:solidFill>
                      <a:srgbClr val="000000"/>
                    </a:solidFill>
                    <a:latin typeface="Calibri" panose="020F0502020204030204" pitchFamily="34" charset="0"/>
                    <a:cs typeface="Calibri" panose="020F0502020204030204" pitchFamily="34" charset="0"/>
                  </a:rPr>
                  <a:t>, so </a:t>
                </a: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𝑆</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h</m:t>
                            </m:r>
                          </m:e>
                          <m:sup>
                            <m:r>
                              <a:rPr lang="en-US" sz="2000" i="1">
                                <a:solidFill>
                                  <a:srgbClr val="000000"/>
                                </a:solidFill>
                                <a:latin typeface="Cambria Math" panose="02040503050406030204" pitchFamily="18" charset="0"/>
                                <a:cs typeface="Calibri" panose="020F0502020204030204" pitchFamily="34" charset="0"/>
                              </a:rPr>
                              <m:t>2</m:t>
                            </m:r>
                          </m:sup>
                        </m:sSup>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𝜂</m:t>
                            </m:r>
                          </m:e>
                          <m:sub>
                            <m:r>
                              <a:rPr lang="en-US" sz="2000" i="1">
                                <a:solidFill>
                                  <a:srgbClr val="000000"/>
                                </a:solidFill>
                                <a:latin typeface="Cambria Math" panose="02040503050406030204" pitchFamily="18" charset="0"/>
                                <a:cs typeface="Calibri" panose="020F0502020204030204" pitchFamily="34" charset="0"/>
                              </a:rPr>
                              <m:t>0</m:t>
                            </m:r>
                          </m:sub>
                        </m:sSub>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cs typeface="Calibri" panose="020F0502020204030204" pitchFamily="34" charset="0"/>
                          </a:rPr>
                          <m:t>𝑅</m:t>
                        </m:r>
                      </m:den>
                    </m:f>
                  </m:oMath>
                </a14:m>
                <a:endParaRPr lang="en-US" sz="2000" dirty="0">
                  <a:solidFill>
                    <a:srgbClr val="000000"/>
                  </a:solidFill>
                  <a:latin typeface="Calibri" panose="020F0502020204030204" pitchFamily="34" charset="0"/>
                  <a:cs typeface="Calibri" panose="020F0502020204030204" pitchFamily="34" charset="0"/>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05643" y="1479232"/>
                <a:ext cx="11079538" cy="5194297"/>
              </a:xfrm>
              <a:prstGeom prst="rect">
                <a:avLst/>
              </a:prstGeom>
              <a:blipFill>
                <a:blip r:embed="rId3"/>
                <a:stretch>
                  <a:fillRect l="-91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98</a:t>
            </a:fld>
            <a:endParaRPr lang="en-US"/>
          </a:p>
        </p:txBody>
      </p:sp>
      <p:sp>
        <p:nvSpPr>
          <p:cNvPr id="6" name="Rectangle 5">
            <a:extLst>
              <a:ext uri="{FF2B5EF4-FFF2-40B4-BE49-F238E27FC236}">
                <a16:creationId xmlns:a16="http://schemas.microsoft.com/office/drawing/2014/main" id="{475F660F-D7A6-EB49-B742-88992D84BB2E}"/>
              </a:ext>
            </a:extLst>
          </p:cNvPr>
          <p:cNvSpPr/>
          <p:nvPr/>
        </p:nvSpPr>
        <p:spPr>
          <a:xfrm>
            <a:off x="8547198" y="1861066"/>
            <a:ext cx="3390672" cy="369332"/>
          </a:xfrm>
          <a:prstGeom prst="rect">
            <a:avLst/>
          </a:prstGeom>
        </p:spPr>
        <p:txBody>
          <a:bodyPr wrap="none">
            <a:spAutoFit/>
          </a:bodyPr>
          <a:lstStyle/>
          <a:p>
            <a:r>
              <a:rPr lang="en-US" dirty="0"/>
              <a:t>Dipole Thevenin equivalent circuit</a:t>
            </a:r>
          </a:p>
        </p:txBody>
      </p:sp>
      <p:grpSp>
        <p:nvGrpSpPr>
          <p:cNvPr id="7" name="Group 6">
            <a:extLst>
              <a:ext uri="{FF2B5EF4-FFF2-40B4-BE49-F238E27FC236}">
                <a16:creationId xmlns:a16="http://schemas.microsoft.com/office/drawing/2014/main" id="{7C06D981-B501-7F48-87C2-4CD44752D5B1}"/>
              </a:ext>
            </a:extLst>
          </p:cNvPr>
          <p:cNvGrpSpPr/>
          <p:nvPr/>
        </p:nvGrpSpPr>
        <p:grpSpPr>
          <a:xfrm>
            <a:off x="8898643" y="2578876"/>
            <a:ext cx="2827358" cy="2505853"/>
            <a:chOff x="7840642" y="1776392"/>
            <a:chExt cx="2827358" cy="2505853"/>
          </a:xfrm>
        </p:grpSpPr>
        <p:grpSp>
          <p:nvGrpSpPr>
            <p:cNvPr id="8" name="Group 7">
              <a:extLst>
                <a:ext uri="{FF2B5EF4-FFF2-40B4-BE49-F238E27FC236}">
                  <a16:creationId xmlns:a16="http://schemas.microsoft.com/office/drawing/2014/main" id="{9BC82839-9604-5E40-A8B2-4BD475DCF5B3}"/>
                </a:ext>
              </a:extLst>
            </p:cNvPr>
            <p:cNvGrpSpPr/>
            <p:nvPr/>
          </p:nvGrpSpPr>
          <p:grpSpPr>
            <a:xfrm>
              <a:off x="7840642" y="3186445"/>
              <a:ext cx="543906" cy="523218"/>
              <a:chOff x="7097485" y="3674605"/>
              <a:chExt cx="548640" cy="548640"/>
            </a:xfrm>
          </p:grpSpPr>
          <p:sp>
            <p:nvSpPr>
              <p:cNvPr id="24" name="Freeform 23">
                <a:extLst>
                  <a:ext uri="{FF2B5EF4-FFF2-40B4-BE49-F238E27FC236}">
                    <a16:creationId xmlns:a16="http://schemas.microsoft.com/office/drawing/2014/main" id="{C38F432A-614E-F144-AFB5-DB8EE8BE7CC6}"/>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5" name="Oval 24">
                <a:extLst>
                  <a:ext uri="{FF2B5EF4-FFF2-40B4-BE49-F238E27FC236}">
                    <a16:creationId xmlns:a16="http://schemas.microsoft.com/office/drawing/2014/main" id="{DC6EC889-30F5-E24C-8F53-402D928ACCA1}"/>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9" name="Freeform 8">
              <a:extLst>
                <a:ext uri="{FF2B5EF4-FFF2-40B4-BE49-F238E27FC236}">
                  <a16:creationId xmlns:a16="http://schemas.microsoft.com/office/drawing/2014/main" id="{D80795F6-B2D6-9147-9730-6AA0B034C0D0}"/>
                </a:ext>
              </a:extLst>
            </p:cNvPr>
            <p:cNvSpPr>
              <a:spLocks noChangeAspect="1"/>
            </p:cNvSpPr>
            <p:nvPr/>
          </p:nvSpPr>
          <p:spPr bwMode="auto">
            <a:xfrm>
              <a:off x="8042995" y="24244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10">
              <a:extLst>
                <a:ext uri="{FF2B5EF4-FFF2-40B4-BE49-F238E27FC236}">
                  <a16:creationId xmlns:a16="http://schemas.microsoft.com/office/drawing/2014/main" id="{CE80F29A-EBC9-D341-BEE0-A8F2D3F45D60}"/>
                </a:ext>
              </a:extLst>
            </p:cNvPr>
            <p:cNvGrpSpPr>
              <a:grpSpLocks/>
            </p:cNvGrpSpPr>
            <p:nvPr/>
          </p:nvGrpSpPr>
          <p:grpSpPr bwMode="auto">
            <a:xfrm>
              <a:off x="7966795" y="1802829"/>
              <a:ext cx="304800" cy="762000"/>
              <a:chOff x="3216" y="1728"/>
              <a:chExt cx="192" cy="480"/>
            </a:xfrm>
          </p:grpSpPr>
          <p:sp>
            <p:nvSpPr>
              <p:cNvPr id="20" name="Line 8">
                <a:extLst>
                  <a:ext uri="{FF2B5EF4-FFF2-40B4-BE49-F238E27FC236}">
                    <a16:creationId xmlns:a16="http://schemas.microsoft.com/office/drawing/2014/main" id="{05BAE519-0A74-244C-B54A-06086EF528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9">
                <a:extLst>
                  <a:ext uri="{FF2B5EF4-FFF2-40B4-BE49-F238E27FC236}">
                    <a16:creationId xmlns:a16="http://schemas.microsoft.com/office/drawing/2014/main" id="{07AAED18-4CDA-C548-A2F2-553476EEBCC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
                <a:extLst>
                  <a:ext uri="{FF2B5EF4-FFF2-40B4-BE49-F238E27FC236}">
                    <a16:creationId xmlns:a16="http://schemas.microsoft.com/office/drawing/2014/main" id="{F25B6832-44AD-ED4B-92DA-775E11F919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
                <a:extLst>
                  <a:ext uri="{FF2B5EF4-FFF2-40B4-BE49-F238E27FC236}">
                    <a16:creationId xmlns:a16="http://schemas.microsoft.com/office/drawing/2014/main" id="{389390C7-4F2B-A242-8C4D-56451EE93A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 name="TextBox 11">
              <a:extLst>
                <a:ext uri="{FF2B5EF4-FFF2-40B4-BE49-F238E27FC236}">
                  <a16:creationId xmlns:a16="http://schemas.microsoft.com/office/drawing/2014/main" id="{0A075D93-A97D-954B-9BE2-7F8035C9E5D6}"/>
                </a:ext>
              </a:extLst>
            </p:cNvPr>
            <p:cNvSpPr txBox="1"/>
            <p:nvPr/>
          </p:nvSpPr>
          <p:spPr>
            <a:xfrm>
              <a:off x="8347795" y="2020619"/>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p>
          </p:txBody>
        </p:sp>
        <p:sp>
          <p:nvSpPr>
            <p:cNvPr id="13" name="TextBox 12">
              <a:extLst>
                <a:ext uri="{FF2B5EF4-FFF2-40B4-BE49-F238E27FC236}">
                  <a16:creationId xmlns:a16="http://schemas.microsoft.com/office/drawing/2014/main" id="{7E29A758-E96C-2F44-B0CB-6EAC3F210142}"/>
                </a:ext>
              </a:extLst>
            </p:cNvPr>
            <p:cNvSpPr txBox="1"/>
            <p:nvPr/>
          </p:nvSpPr>
          <p:spPr>
            <a:xfrm>
              <a:off x="8347795" y="2658424"/>
              <a:ext cx="55084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dirty="0">
                <a:solidFill>
                  <a:srgbClr val="000000"/>
                </a:solidFill>
                <a:latin typeface="Calibri"/>
                <a:ea typeface="Calibri"/>
                <a:cs typeface="Calibri"/>
                <a:sym typeface="Calibri"/>
              </a:endParaRPr>
            </a:p>
          </p:txBody>
        </p:sp>
        <p:cxnSp>
          <p:nvCxnSpPr>
            <p:cNvPr id="14" name="Straight Connector 13">
              <a:extLst>
                <a:ext uri="{FF2B5EF4-FFF2-40B4-BE49-F238E27FC236}">
                  <a16:creationId xmlns:a16="http://schemas.microsoft.com/office/drawing/2014/main" id="{D652CC87-5BB9-2249-979F-71AA23F4A910}"/>
                </a:ext>
              </a:extLst>
            </p:cNvPr>
            <p:cNvCxnSpPr>
              <a:cxnSpLocks/>
            </p:cNvCxnSpPr>
            <p:nvPr/>
          </p:nvCxnSpPr>
          <p:spPr>
            <a:xfrm flipH="1">
              <a:off x="8120697" y="3718509"/>
              <a:ext cx="1" cy="5072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49108D76-5E85-3543-ABB5-680E8E6E4112}"/>
                </a:ext>
              </a:extLst>
            </p:cNvPr>
            <p:cNvCxnSpPr>
              <a:cxnSpLocks/>
            </p:cNvCxnSpPr>
            <p:nvPr/>
          </p:nvCxnSpPr>
          <p:spPr>
            <a:xfrm flipH="1" flipV="1">
              <a:off x="8119196" y="4225796"/>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0E6EBF8-67F5-EC4E-B23F-E4C44EC9E00C}"/>
                </a:ext>
              </a:extLst>
            </p:cNvPr>
            <p:cNvCxnSpPr>
              <a:cxnSpLocks/>
            </p:cNvCxnSpPr>
            <p:nvPr/>
          </p:nvCxnSpPr>
          <p:spPr>
            <a:xfrm flipH="1" flipV="1">
              <a:off x="8112596" y="1803369"/>
              <a:ext cx="1825141" cy="1473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Oval 16">
              <a:extLst>
                <a:ext uri="{FF2B5EF4-FFF2-40B4-BE49-F238E27FC236}">
                  <a16:creationId xmlns:a16="http://schemas.microsoft.com/office/drawing/2014/main" id="{87E6AD9A-AD9A-8545-877D-E4A834693F80}"/>
                </a:ext>
              </a:extLst>
            </p:cNvPr>
            <p:cNvSpPr/>
            <p:nvPr/>
          </p:nvSpPr>
          <p:spPr>
            <a:xfrm>
              <a:off x="9884554" y="41908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483BE3-054D-5943-9FBA-059EB597B68D}"/>
                </a:ext>
              </a:extLst>
            </p:cNvPr>
            <p:cNvSpPr/>
            <p:nvPr/>
          </p:nvSpPr>
          <p:spPr>
            <a:xfrm>
              <a:off x="9898727" y="17763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8B3A8B-2829-6843-8AAC-FA6DEFA2E47B}"/>
                    </a:ext>
                  </a:extLst>
                </p:cNvPr>
                <p:cNvSpPr txBox="1"/>
                <p:nvPr/>
              </p:nvSpPr>
              <p:spPr>
                <a:xfrm>
                  <a:off x="8623220" y="3193194"/>
                  <a:ext cx="2044780" cy="89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𝐸𝑙</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 </m:t>
                        </m:r>
                        <m:r>
                          <m:rPr>
                            <m:sty m:val="p"/>
                          </m:rPr>
                          <a:rPr lang="en-US">
                            <a:solidFill>
                              <a:srgbClr val="000000"/>
                            </a:solidFill>
                            <a:latin typeface="Cambria Math" panose="02040503050406030204" pitchFamily="18" charset="0"/>
                            <a:cs typeface="Calibri"/>
                            <a:sym typeface="Calibri"/>
                          </a:rPr>
                          <m:t>sin</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𝜃</m:t>
                        </m:r>
                        <m:r>
                          <a:rPr lang="en-US"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a:p>
                  <a:pPr defTabSz="457200" latinLnBrk="1" hangingPunct="0"/>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𝑙</m:t>
                      </m:r>
                    </m:oMath>
                  </a14:m>
                  <a:r>
                    <a:rPr lang="en-US" dirty="0">
                      <a:solidFill>
                        <a:srgbClr val="000000"/>
                      </a:solidFill>
                      <a:latin typeface="Calibri"/>
                      <a:ea typeface="Calibri"/>
                      <a:cs typeface="Calibri"/>
                      <a:sym typeface="Calibri"/>
                    </a:rPr>
                    <a:t> is length of dipole</a:t>
                  </a:r>
                </a:p>
              </p:txBody>
            </p:sp>
          </mc:Choice>
          <mc:Fallback xmlns="">
            <p:sp>
              <p:nvSpPr>
                <p:cNvPr id="4" name="TextBox 3">
                  <a:extLst>
                    <a:ext uri="{FF2B5EF4-FFF2-40B4-BE49-F238E27FC236}">
                      <a16:creationId xmlns:a16="http://schemas.microsoft.com/office/drawing/2014/main" id="{5021641C-9B44-AC4B-BEFB-7EC0B187B038}"/>
                    </a:ext>
                  </a:extLst>
                </p:cNvPr>
                <p:cNvSpPr txBox="1">
                  <a:spLocks noRot="1" noChangeAspect="1" noMove="1" noResize="1" noEditPoints="1" noAdjustHandles="1" noChangeArrowheads="1" noChangeShapeType="1" noTextEdit="1"/>
                </p:cNvSpPr>
                <p:nvPr/>
              </p:nvSpPr>
              <p:spPr>
                <a:xfrm>
                  <a:off x="8623220" y="3193194"/>
                  <a:ext cx="2044780" cy="893448"/>
                </a:xfrm>
                <a:prstGeom prst="rect">
                  <a:avLst/>
                </a:prstGeom>
                <a:blipFill>
                  <a:blip r:embed="rId4"/>
                  <a:stretch>
                    <a:fillRect l="-2469" b="-11268"/>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3119006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05643" y="182199"/>
            <a:ext cx="1043841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err="1">
                <a:latin typeface="+mj-lt"/>
              </a:rPr>
              <a:t>Friis</a:t>
            </a:r>
            <a:r>
              <a:rPr lang="en-US" sz="4400" dirty="0">
                <a:latin typeface="+mj-lt"/>
              </a:rPr>
              <a:t>, blackbody and Antenna Theorem</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077" y="1237157"/>
                <a:ext cx="9274906" cy="55737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latinLnBrk="1" hangingPunct="0">
                  <a:buFont typeface="Arial" panose="020B0604020202020204" pitchFamily="34" charset="0"/>
                  <a:buChar char="•"/>
                </a:pPr>
                <a:r>
                  <a:rPr lang="en-US" sz="2000" dirty="0">
                    <a:solidFill>
                      <a:srgbClr val="000000"/>
                    </a:solidFill>
                  </a:rPr>
                  <a:t>For transmitting/receiving antenna pairs: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ea typeface="Cambria Math" panose="02040503050406030204" pitchFamily="18" charset="0"/>
                          </a:rPr>
                          <m:t>𝜋</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𝑟</m:t>
                            </m:r>
                          </m:e>
                          <m:sup>
                            <m:r>
                              <a:rPr lang="en-US" sz="2000" i="1">
                                <a:solidFill>
                                  <a:srgbClr val="000000"/>
                                </a:solidFill>
                                <a:latin typeface="Cambria Math" panose="02040503050406030204" pitchFamily="18" charset="0"/>
                                <a:ea typeface="Cambria Math" panose="02040503050406030204" pitchFamily="18" charset="0"/>
                              </a:rPr>
                              <m:t>2</m:t>
                            </m:r>
                          </m:sup>
                        </m:sSup>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𝐼</m:t>
                            </m:r>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oMath>
                </a14:m>
                <a:r>
                  <a:rPr lang="en-US" sz="2000" dirty="0">
                    <a:solidFill>
                      <a:srgbClr val="000000"/>
                    </a:solidFill>
                  </a:rPr>
                  <a:t>.  So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1</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𝐺</m:t>
                            </m:r>
                          </m:e>
                          <m:sub>
                            <m:r>
                              <a:rPr lang="en-US" sz="2000" i="1">
                                <a:solidFill>
                                  <a:srgbClr val="000000"/>
                                </a:solidFill>
                                <a:latin typeface="Cambria Math" panose="02040503050406030204" pitchFamily="18" charset="0"/>
                              </a:rPr>
                              <m:t>2</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2</m:t>
                            </m:r>
                          </m:sub>
                        </m:sSub>
                      </m:den>
                    </m:f>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endParaRPr lang="en-US" sz="2000" dirty="0">
                  <a:solidFill>
                    <a:srgbClr val="000000"/>
                  </a:solidFill>
                </a:endParaRPr>
              </a:p>
              <a:p>
                <a:pPr marL="342900" lvl="2"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𝑆</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m:t>
                    </m:r>
                    <m:r>
                      <a:rPr lang="en-US" sz="2000" i="1">
                        <a:solidFill>
                          <a:srgbClr val="000000"/>
                        </a:solidFill>
                        <a:latin typeface="Cambria Math" panose="02040503050406030204" pitchFamily="18" charset="0"/>
                        <a:cs typeface="Calibri" panose="020F0502020204030204" pitchFamily="34" charset="0"/>
                      </a:rPr>
                      <m:t>𝑆𝐴</m:t>
                    </m:r>
                    <m:r>
                      <a:rPr lang="en-US" sz="2000" i="1">
                        <a:solidFill>
                          <a:srgbClr val="000000"/>
                        </a:solidFill>
                        <a:latin typeface="Cambria Math" panose="02040503050406030204" pitchFamily="18" charset="0"/>
                        <a:cs typeface="Calibri" panose="020F0502020204030204" pitchFamily="34" charset="0"/>
                      </a:rPr>
                      <m:t>=</m:t>
                    </m:r>
                    <m:f>
                      <m:fPr>
                        <m:ctrlPr>
                          <a:rPr lang="en-US" sz="2000" i="1">
                            <a:solidFill>
                              <a:srgbClr val="000000"/>
                            </a:solidFill>
                            <a:latin typeface="Cambria Math" panose="02040503050406030204" pitchFamily="18" charset="0"/>
                            <a:cs typeface="Calibri" panose="020F0502020204030204" pitchFamily="34" charset="0"/>
                          </a:rPr>
                        </m:ctrlPr>
                      </m:fPr>
                      <m:num>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𝐺𝐴</m:t>
                        </m:r>
                      </m:num>
                      <m:den>
                        <m:r>
                          <a:rPr lang="en-US" sz="2000" i="1">
                            <a:solidFill>
                              <a:srgbClr val="000000"/>
                            </a:solidFill>
                            <a:latin typeface="Cambria Math" panose="02040503050406030204" pitchFamily="18" charset="0"/>
                            <a:cs typeface="Calibri" panose="020F0502020204030204" pitchFamily="34" charset="0"/>
                          </a:rPr>
                          <m:t>4</m:t>
                        </m:r>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𝜋</m:t>
                        </m:r>
                        <m:sSup>
                          <m:sSup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𝑟</m:t>
                            </m:r>
                          </m:e>
                          <m:sup>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rPr>
                              <m:t>2</m:t>
                            </m:r>
                          </m:sup>
                        </m:sSup>
                      </m:den>
                    </m:f>
                  </m:oMath>
                </a14:m>
                <a:r>
                  <a:rPr lang="en-US" sz="2000" dirty="0">
                    <a:solidFill>
                      <a:srgbClr val="000000"/>
                    </a:solidFill>
                    <a:latin typeface="Calibri" panose="020F0502020204030204" pitchFamily="34" charset="0"/>
                    <a:cs typeface="Calibri" panose="020F0502020204030204" pitchFamily="34" charset="0"/>
                  </a:rPr>
                  <a:t>.  --- </a:t>
                </a:r>
                <a:r>
                  <a:rPr lang="en-US" sz="2000" dirty="0" err="1">
                    <a:solidFill>
                      <a:srgbClr val="000000"/>
                    </a:solidFill>
                    <a:latin typeface="Calibri" panose="020F0502020204030204" pitchFamily="34" charset="0"/>
                    <a:cs typeface="Calibri" panose="020F0502020204030204" pitchFamily="34" charset="0"/>
                  </a:rPr>
                  <a:t>Friis</a:t>
                </a:r>
                <a:r>
                  <a:rPr lang="en-US" sz="2000" dirty="0">
                    <a:solidFill>
                      <a:srgbClr val="000000"/>
                    </a:solidFill>
                    <a:latin typeface="Calibri" panose="020F0502020204030204" pitchFamily="34" charset="0"/>
                    <a:cs typeface="Calibri" panose="020F0502020204030204" pitchFamily="34" charset="0"/>
                  </a:rPr>
                  <a:t>  radiation formula</a:t>
                </a:r>
              </a:p>
              <a:p>
                <a:pPr marL="342900" lvl="2" indent="-342900" latinLnBrk="1" hangingPunct="0">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For us, </a:t>
                </a:r>
                <a14:m>
                  <m:oMath xmlns:m="http://schemas.openxmlformats.org/officeDocument/2006/math">
                    <m:r>
                      <a:rPr lang="en-US" sz="2000" i="1">
                        <a:solidFill>
                          <a:srgbClr val="000000"/>
                        </a:solidFill>
                        <a:latin typeface="Cambria Math" panose="02040503050406030204" pitchFamily="18" charset="0"/>
                        <a:cs typeface="Calibri" panose="020F0502020204030204" pitchFamily="34" charset="0"/>
                      </a:rPr>
                      <m:t>𝐺</m:t>
                    </m:r>
                    <m:r>
                      <a:rPr lang="en-US" sz="2000" i="1">
                        <a:solidFill>
                          <a:srgbClr val="000000"/>
                        </a:solidFill>
                        <a:latin typeface="Cambria Math" panose="02040503050406030204" pitchFamily="18" charset="0"/>
                        <a:cs typeface="Calibri" panose="020F0502020204030204" pitchFamily="34" charset="0"/>
                      </a:rPr>
                      <m:t>=1, </m:t>
                    </m:r>
                    <m:r>
                      <a:rPr lang="en-US" sz="2000" i="1">
                        <a:solidFill>
                          <a:srgbClr val="000000"/>
                        </a:solidFill>
                        <a:latin typeface="Cambria Math" panose="02040503050406030204" pitchFamily="18" charset="0"/>
                        <a:cs typeface="Calibri" panose="020F0502020204030204" pitchFamily="34" charset="0"/>
                      </a:rPr>
                      <m:t>𝐴</m:t>
                    </m:r>
                    <m:r>
                      <a:rPr lang="en-US" sz="2000" i="1">
                        <a:solidFill>
                          <a:srgbClr val="000000"/>
                        </a:solidFill>
                        <a:latin typeface="Cambria Math" panose="02040503050406030204" pitchFamily="18" charset="0"/>
                        <a:cs typeface="Calibri" panose="020F0502020204030204" pitchFamily="34" charset="0"/>
                      </a:rPr>
                      <m:t>=150 </m:t>
                    </m:r>
                    <m:sSup>
                      <m:sSupPr>
                        <m:ctrlPr>
                          <a:rPr lang="en-US" sz="2000" i="1">
                            <a:solidFill>
                              <a:srgbClr val="000000"/>
                            </a:solidFill>
                            <a:latin typeface="Cambria Math" panose="02040503050406030204" pitchFamily="18" charset="0"/>
                            <a:cs typeface="Calibri" panose="020F0502020204030204" pitchFamily="34" charset="0"/>
                          </a:rPr>
                        </m:ctrlPr>
                      </m:sSupPr>
                      <m:e>
                        <m:r>
                          <a:rPr lang="en-US" sz="2000" i="1">
                            <a:solidFill>
                              <a:srgbClr val="000000"/>
                            </a:solidFill>
                            <a:latin typeface="Cambria Math" panose="02040503050406030204" pitchFamily="18" charset="0"/>
                            <a:cs typeface="Calibri" panose="020F0502020204030204" pitchFamily="34" charset="0"/>
                          </a:rPr>
                          <m:t>𝑚</m:t>
                        </m:r>
                      </m:e>
                      <m:sup>
                        <m:r>
                          <a:rPr lang="en-US" sz="2000" i="1">
                            <a:solidFill>
                              <a:srgbClr val="000000"/>
                            </a:solidFill>
                            <a:latin typeface="Cambria Math" panose="02040503050406030204" pitchFamily="18" charset="0"/>
                            <a:cs typeface="Calibri" panose="020F0502020204030204" pitchFamily="34" charset="0"/>
                          </a:rPr>
                          <m:t>2</m:t>
                        </m:r>
                      </m:sup>
                    </m:sSup>
                    <m:r>
                      <a:rPr lang="en-US" sz="2000" i="1">
                        <a:solidFill>
                          <a:srgbClr val="000000"/>
                        </a:solidFill>
                        <a:latin typeface="Cambria Math" panose="02040503050406030204" pitchFamily="18" charset="0"/>
                        <a:cs typeface="Calibri" panose="020F0502020204030204" pitchFamily="34" charset="0"/>
                      </a:rPr>
                      <m:t>, </m:t>
                    </m:r>
                    <m:r>
                      <a:rPr lang="en-US" sz="2000" i="1">
                        <a:solidFill>
                          <a:srgbClr val="000000"/>
                        </a:solidFill>
                        <a:latin typeface="Cambria Math" panose="02040503050406030204" pitchFamily="18" charset="0"/>
                        <a:cs typeface="Calibri" panose="020F0502020204030204" pitchFamily="34" charset="0"/>
                      </a:rPr>
                      <m:t>𝑟</m:t>
                    </m:r>
                    <m:r>
                      <a:rPr lang="en-US" sz="2000" i="1">
                        <a:solidFill>
                          <a:srgbClr val="000000"/>
                        </a:solidFill>
                        <a:latin typeface="Cambria Math" panose="02040503050406030204" pitchFamily="18" charset="0"/>
                        <a:cs typeface="Calibri" panose="020F0502020204030204" pitchFamily="34" charset="0"/>
                      </a:rPr>
                      <m:t>=2000</m:t>
                    </m:r>
                    <m:r>
                      <a:rPr lang="en-US" sz="2000" i="1">
                        <a:solidFill>
                          <a:srgbClr val="000000"/>
                        </a:solidFill>
                        <a:latin typeface="Cambria Math" panose="02040503050406030204" pitchFamily="18" charset="0"/>
                        <a:cs typeface="Calibri" panose="020F0502020204030204" pitchFamily="34" charset="0"/>
                      </a:rPr>
                      <m:t>𝑘𝑚</m:t>
                    </m:r>
                    <m:r>
                      <a:rPr lang="en-US" sz="2000">
                        <a:solidFill>
                          <a:srgbClr val="000000"/>
                        </a:solidFill>
                        <a:latin typeface="Cambria Math" panose="02040503050406030204" pitchFamily="18" charset="0"/>
                        <a:cs typeface="Calibri" panose="020F0502020204030204" pitchFamily="34" charset="0"/>
                      </a:rPr>
                      <m:t>, </m:t>
                    </m:r>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𝑡</m:t>
                        </m:r>
                      </m:sub>
                    </m:sSub>
                    <m:r>
                      <a:rPr lang="en-US" sz="2000" i="1">
                        <a:solidFill>
                          <a:srgbClr val="000000"/>
                        </a:solidFill>
                        <a:latin typeface="Cambria Math" panose="02040503050406030204" pitchFamily="18" charset="0"/>
                        <a:cs typeface="Calibri" panose="020F0502020204030204" pitchFamily="34" charset="0"/>
                      </a:rPr>
                      <m:t>=2</m:t>
                    </m:r>
                    <m:r>
                      <a:rPr lang="en-US" sz="2000" i="1">
                        <a:solidFill>
                          <a:srgbClr val="000000"/>
                        </a:solidFill>
                        <a:latin typeface="Cambria Math" panose="02040503050406030204" pitchFamily="18" charset="0"/>
                        <a:cs typeface="Calibri" panose="020F0502020204030204" pitchFamily="34" charset="0"/>
                      </a:rPr>
                      <m:t>𝑊</m:t>
                    </m:r>
                  </m:oMath>
                </a14:m>
                <a:endParaRPr lang="en-US" sz="2000" dirty="0">
                  <a:solidFill>
                    <a:srgbClr val="000000"/>
                  </a:solidFill>
                  <a:latin typeface="Calibri" panose="020F0502020204030204" pitchFamily="34" charset="0"/>
                  <a:cs typeface="Calibri" panose="020F0502020204030204" pitchFamily="34" charset="0"/>
                </a:endParaRPr>
              </a:p>
              <a:p>
                <a:pPr marL="342900" lvl="2" indent="-3429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rPr>
                        </m:ctrlPr>
                      </m:sSubPr>
                      <m:e>
                        <m:r>
                          <a:rPr lang="en-US" sz="2000" i="1">
                            <a:solidFill>
                              <a:srgbClr val="000000"/>
                            </a:solidFill>
                            <a:latin typeface="Cambria Math" panose="02040503050406030204" pitchFamily="18" charset="0"/>
                            <a:cs typeface="Calibri" panose="020F0502020204030204" pitchFamily="34" charset="0"/>
                          </a:rPr>
                          <m:t>𝑃</m:t>
                        </m:r>
                      </m:e>
                      <m:sub>
                        <m:r>
                          <a:rPr lang="en-US" sz="2000" i="1">
                            <a:solidFill>
                              <a:srgbClr val="000000"/>
                            </a:solidFill>
                            <a:latin typeface="Cambria Math" panose="02040503050406030204" pitchFamily="18" charset="0"/>
                            <a:cs typeface="Calibri" panose="020F0502020204030204" pitchFamily="34" charset="0"/>
                          </a:rPr>
                          <m:t>𝑟</m:t>
                        </m:r>
                      </m:sub>
                    </m:sSub>
                    <m:r>
                      <a:rPr lang="en-US" sz="2000" i="1">
                        <a:solidFill>
                          <a:srgbClr val="000000"/>
                        </a:solidFill>
                        <a:latin typeface="Cambria Math" panose="02040503050406030204" pitchFamily="18" charset="0"/>
                        <a:cs typeface="Calibri" panose="020F0502020204030204" pitchFamily="34" charset="0"/>
                      </a:rPr>
                      <m:t>=6</m:t>
                    </m:r>
                    <m:r>
                      <a:rPr lang="en-US" sz="2000" i="1">
                        <a:solidFill>
                          <a:srgbClr val="000000"/>
                        </a:solidFill>
                        <a:latin typeface="Cambria Math" panose="02040503050406030204" pitchFamily="18" charset="0"/>
                        <a:cs typeface="Calibri" panose="020F0502020204030204" pitchFamily="34" charset="0"/>
                      </a:rPr>
                      <m:t>𝑝𝑊</m:t>
                    </m:r>
                  </m:oMath>
                </a14:m>
                <a:endParaRPr lang="en-US" sz="2000" dirty="0">
                  <a:solidFill>
                    <a:srgbClr val="000000"/>
                  </a:solidFill>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2000" dirty="0">
                    <a:solidFill>
                      <a:srgbClr val="000000"/>
                    </a:solidFill>
                  </a:rPr>
                  <a:t>Antenna theorem: </a:t>
                </a:r>
                <a14:m>
                  <m:oMath xmlns:m="http://schemas.openxmlformats.org/officeDocument/2006/math">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ea typeface="Cambria Math" panose="02040503050406030204" pitchFamily="18" charset="0"/>
                              </a:rPr>
                              <m:t>2</m:t>
                            </m:r>
                          </m:sup>
                        </m:sSup>
                      </m:e>
                    </m:nary>
                    <m:r>
                      <a:rPr lang="en-US" sz="2000" i="1">
                        <a:solidFill>
                          <a:srgbClr val="000000"/>
                        </a:solidFill>
                        <a:latin typeface="Cambria Math" panose="02040503050406030204" pitchFamily="18" charset="0"/>
                        <a:ea typeface="Cambria Math" panose="02040503050406030204" pitchFamily="18" charset="0"/>
                      </a:rPr>
                      <m:t> </m:t>
                    </m:r>
                  </m:oMath>
                </a14:m>
                <a:endParaRPr lang="en-US" sz="2000" dirty="0">
                  <a:solidFill>
                    <a:srgbClr val="000000"/>
                  </a:solidFill>
                </a:endParaRPr>
              </a:p>
              <a:p>
                <a:pPr marL="285750" indent="-285750" latinLnBrk="1" hangingPunct="0">
                  <a:buFont typeface="Arial" panose="020B0604020202020204" pitchFamily="34" charset="0"/>
                  <a:buChar char="•"/>
                </a:pPr>
                <a:r>
                  <a:rPr lang="en-US" sz="2000" dirty="0">
                    <a:solidFill>
                      <a:srgbClr val="000000"/>
                    </a:solidFill>
                  </a:rPr>
                  <a:t>For cavity on right, T is constant at thermodynamic equilibrium and the same power is transmitted and  emitted, the Johnson noise is </a:t>
                </a:r>
                <a14:m>
                  <m:oMath xmlns:m="http://schemas.openxmlformats.org/officeDocument/2006/math">
                    <m:r>
                      <a:rPr lang="en-US" sz="2000" i="1">
                        <a:solidFill>
                          <a:srgbClr val="000000"/>
                        </a:solidFill>
                        <a:latin typeface="Cambria Math" panose="02040503050406030204" pitchFamily="18" charset="0"/>
                      </a:rPr>
                      <m:t>𝑘𝑇</m:t>
                    </m:r>
                  </m:oMath>
                </a14:m>
                <a:r>
                  <a:rPr lang="en-US" sz="2000" dirty="0">
                    <a:solidFill>
                      <a:srgbClr val="000000"/>
                    </a:solidFill>
                  </a:rPr>
                  <a:t>.  The energy received is</a:t>
                </a:r>
              </a:p>
              <a:p>
                <a:pPr marL="800100" lvl="1" indent="-342900" latinLnBrk="1" hangingPunct="0">
                  <a:buFont typeface="Arial" panose="020B0604020202020204" pitchFamily="34" charset="0"/>
                  <a:buChar char="•"/>
                </a:pPr>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𝐸</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ea typeface="Cambria Math" panose="02040503050406030204" pitchFamily="18" charset="0"/>
                          </a:rPr>
                          <m:t>𝜋</m:t>
                        </m:r>
                        <m:r>
                          <a:rPr lang="en-US" sz="2000" i="1">
                            <a:solidFill>
                              <a:srgbClr val="000000"/>
                            </a:solidFill>
                            <a:latin typeface="Cambria Math" panose="02040503050406030204" pitchFamily="18" charset="0"/>
                            <a:ea typeface="Cambria Math" panose="02040503050406030204" pitchFamily="18" charset="0"/>
                          </a:rPr>
                          <m:t>𝑘𝑇</m:t>
                        </m:r>
                      </m:num>
                      <m:den>
                        <m:r>
                          <a:rPr lang="en-US" sz="2000" i="1">
                            <a:solidFill>
                              <a:srgbClr val="000000"/>
                            </a:solidFill>
                            <a:latin typeface="Cambria Math" panose="02040503050406030204" pitchFamily="18" charset="0"/>
                          </a:rPr>
                          <m:t>𝑐</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p>
              <a:p>
                <a:pPr marL="800100" lvl="1" indent="-342900" latinLnBrk="1" hangingPunct="0">
                  <a:buFont typeface="Arial" panose="020B0604020202020204" pitchFamily="34" charset="0"/>
                  <a:buChar char="•"/>
                </a:pPr>
                <a:r>
                  <a:rPr lang="en-US" sz="2000" dirty="0">
                    <a:solidFill>
                      <a:srgbClr val="000000"/>
                    </a:solidFill>
                  </a:rPr>
                  <a:t>Set </a:t>
                </a:r>
                <a14:m>
                  <m:oMath xmlns:m="http://schemas.openxmlformats.org/officeDocument/2006/math">
                    <m:r>
                      <a:rPr lang="en-US" sz="2000" i="1">
                        <a:solidFill>
                          <a:srgbClr val="000000"/>
                        </a:solidFill>
                        <a:latin typeface="Cambria Math" panose="02040503050406030204" pitchFamily="18" charset="0"/>
                      </a:rPr>
                      <m:t>𝐵</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endParaRPr lang="en-US" sz="2000" i="1" dirty="0">
                  <a:solidFill>
                    <a:srgbClr val="000000"/>
                  </a:solidFill>
                  <a:latin typeface="Cambria Math" panose="02040503050406030204" pitchFamily="18" charset="0"/>
                </a:endParaRPr>
              </a:p>
              <a:p>
                <a:pPr marL="800100" lvl="1" indent="-342900" latinLnBrk="1"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rPr>
                      <m:t>𝑘𝑇</m:t>
                    </m:r>
                    <m:r>
                      <a:rPr lang="en-US" sz="2000" i="1">
                        <a:solidFill>
                          <a:srgbClr val="000000"/>
                        </a:solidFill>
                        <a:latin typeface="Cambria Math" panose="02040503050406030204" pitchFamily="18" charset="0"/>
                      </a:rPr>
                      <m:t>=</m:t>
                    </m:r>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𝐵𝐴</m:t>
                        </m:r>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r>
                          <a:rPr lang="en-US" sz="2000" i="1">
                            <a:solidFill>
                              <a:srgbClr val="000000"/>
                            </a:solidFill>
                            <a:latin typeface="Cambria Math" panose="02040503050406030204" pitchFamily="18" charset="0"/>
                            <a:ea typeface="Cambria Math" panose="02040503050406030204" pitchFamily="18" charset="0"/>
                          </a:rPr>
                          <m:t>=</m:t>
                        </m:r>
                      </m:e>
                    </m:nary>
                    <m:nary>
                      <m:naryPr>
                        <m:chr m:val="∮"/>
                        <m:limLoc m:val="undOvr"/>
                        <m:subHide m:val="on"/>
                        <m:supHide m:val="on"/>
                        <m:ctrlPr>
                          <a:rPr lang="en-US" sz="2000" i="1">
                            <a:solidFill>
                              <a:srgbClr val="000000"/>
                            </a:solidFill>
                            <a:latin typeface="Cambria Math" panose="02040503050406030204" pitchFamily="18" charset="0"/>
                          </a:rPr>
                        </m:ctrlPr>
                      </m:naryPr>
                      <m:sub/>
                      <m:sup/>
                      <m:e>
                        <m:r>
                          <a:rPr lang="en-US" sz="2000" i="1">
                            <a:solidFill>
                              <a:srgbClr val="000000"/>
                            </a:solidFill>
                            <a:latin typeface="Cambria Math" panose="02040503050406030204" pitchFamily="18" charset="0"/>
                          </a:rPr>
                          <m:t>𝐴</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𝑘𝑇</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𝜆</m:t>
                                </m:r>
                              </m:e>
                              <m:sup>
                                <m:r>
                                  <a:rPr lang="en-US" sz="2000" i="1">
                                    <a:solidFill>
                                      <a:srgbClr val="000000"/>
                                    </a:solidFill>
                                    <a:latin typeface="Cambria Math" panose="02040503050406030204" pitchFamily="18" charset="0"/>
                                  </a:rPr>
                                  <m:t>2</m:t>
                                </m:r>
                              </m:sup>
                            </m:sSup>
                          </m:den>
                        </m:f>
                        <m:r>
                          <m:rPr>
                            <m:nor/>
                          </m:rPr>
                          <a:rPr lang="en-US" sz="200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𝑑</m:t>
                        </m:r>
                        <m:r>
                          <m:rPr>
                            <m:sty m:val="p"/>
                          </m:rPr>
                          <a:rPr lang="el-GR" sz="2000" i="1">
                            <a:solidFill>
                              <a:srgbClr val="000000"/>
                            </a:solidFill>
                            <a:latin typeface="Cambria Math" panose="02040503050406030204" pitchFamily="18" charset="0"/>
                            <a:ea typeface="Cambria Math" panose="02040503050406030204" pitchFamily="18" charset="0"/>
                          </a:rPr>
                          <m:t>Ω</m:t>
                        </m:r>
                      </m:e>
                    </m:nary>
                    <m:r>
                      <a:rPr lang="en-US" sz="2000">
                        <a:solidFill>
                          <a:srgbClr val="000000"/>
                        </a:solidFill>
                        <a:latin typeface="Cambria Math" panose="02040503050406030204" pitchFamily="18" charset="0"/>
                        <a:ea typeface="Cambria Math" panose="02040503050406030204" pitchFamily="18" charset="0"/>
                      </a:rPr>
                      <m:t>, </m:t>
                    </m:r>
                    <m:r>
                      <m:rPr>
                        <m:sty m:val="p"/>
                      </m:rPr>
                      <a:rPr lang="en-US" sz="2000">
                        <a:solidFill>
                          <a:srgbClr val="000000"/>
                        </a:solidFill>
                        <a:latin typeface="Cambria Math" panose="02040503050406030204" pitchFamily="18" charset="0"/>
                        <a:ea typeface="Cambria Math" panose="02040503050406030204" pitchFamily="18" charset="0"/>
                      </a:rPr>
                      <m:t>w</m:t>
                    </m:r>
                  </m:oMath>
                </a14:m>
                <a:r>
                  <a:rPr lang="en-US" sz="2000" dirty="0" err="1">
                    <a:solidFill>
                      <a:srgbClr val="000000"/>
                    </a:solidFill>
                  </a:rPr>
                  <a:t>hich</a:t>
                </a:r>
                <a:r>
                  <a:rPr lang="en-US" sz="2000" dirty="0">
                    <a:solidFill>
                      <a:srgbClr val="000000"/>
                    </a:solidFill>
                  </a:rPr>
                  <a:t> gives the antenna theorem</a:t>
                </a:r>
              </a:p>
              <a:p>
                <a:pPr marL="342900" lvl="2" indent="-342900" latinLnBrk="1" hangingPunct="0">
                  <a:buFont typeface="Arial" panose="020B0604020202020204" pitchFamily="34" charset="0"/>
                  <a:buChar char="•"/>
                </a:pPr>
                <a:endParaRPr lang="en-US" sz="2000" dirty="0">
                  <a:solidFill>
                    <a:srgbClr val="000000"/>
                  </a:solidFill>
                  <a:latin typeface="Calibri" panose="020F0502020204030204" pitchFamily="34" charset="0"/>
                  <a:cs typeface="Calibri" panose="020F0502020204030204" pitchFamily="34" charset="0"/>
                </a:endParaRPr>
              </a:p>
              <a:p>
                <a:pPr latinLnBrk="1" hangingPunct="0"/>
                <a:endParaRPr lang="en-US" sz="2000"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endParaRPr>
              </a:p>
              <a:p>
                <a:pPr algn="l" rtl="0" latinLnBrk="1" hangingPunct="0"/>
                <a:endParaRPr lang="en-US" dirty="0">
                  <a:solidFill>
                    <a:srgbClr val="000000"/>
                  </a:solidFill>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077" y="1237157"/>
                <a:ext cx="9274906" cy="5573768"/>
              </a:xfrm>
              <a:prstGeom prst="rect">
                <a:avLst/>
              </a:prstGeom>
              <a:blipFill>
                <a:blip r:embed="rId3"/>
                <a:stretch>
                  <a:fillRect l="-956" r="-136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3EED66A-56F2-494C-BB12-2E8BBB011DE2}"/>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99</a:t>
            </a:fld>
            <a:endParaRPr lang="en-US"/>
          </a:p>
        </p:txBody>
      </p:sp>
      <p:sp>
        <p:nvSpPr>
          <p:cNvPr id="4" name="TextBox 3">
            <a:extLst>
              <a:ext uri="{FF2B5EF4-FFF2-40B4-BE49-F238E27FC236}">
                <a16:creationId xmlns:a16="http://schemas.microsoft.com/office/drawing/2014/main" id="{E17A6243-ADC1-9644-9879-CD023C0C0FF6}"/>
              </a:ext>
            </a:extLst>
          </p:cNvPr>
          <p:cNvSpPr txBox="1"/>
          <p:nvPr/>
        </p:nvSpPr>
        <p:spPr>
          <a:xfrm>
            <a:off x="10625395" y="3900687"/>
            <a:ext cx="139396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Insulated cavity</a:t>
            </a:r>
          </a:p>
        </p:txBody>
      </p:sp>
      <p:grpSp>
        <p:nvGrpSpPr>
          <p:cNvPr id="5" name="Group 4">
            <a:extLst>
              <a:ext uri="{FF2B5EF4-FFF2-40B4-BE49-F238E27FC236}">
                <a16:creationId xmlns:a16="http://schemas.microsoft.com/office/drawing/2014/main" id="{8699DA0B-FA28-5241-95D8-BDEBC89BB73A}"/>
              </a:ext>
            </a:extLst>
          </p:cNvPr>
          <p:cNvGrpSpPr/>
          <p:nvPr/>
        </p:nvGrpSpPr>
        <p:grpSpPr>
          <a:xfrm>
            <a:off x="8798631" y="4437238"/>
            <a:ext cx="3136070" cy="1691842"/>
            <a:chOff x="7717977" y="1737158"/>
            <a:chExt cx="3136070" cy="1691842"/>
          </a:xfrm>
        </p:grpSpPr>
        <p:sp>
          <p:nvSpPr>
            <p:cNvPr id="2" name="TextBox 1">
              <a:extLst>
                <a:ext uri="{FF2B5EF4-FFF2-40B4-BE49-F238E27FC236}">
                  <a16:creationId xmlns:a16="http://schemas.microsoft.com/office/drawing/2014/main" id="{844AA9EC-F500-A840-BCF7-8A00E5F2240C}"/>
                </a:ext>
              </a:extLst>
            </p:cNvPr>
            <p:cNvSpPr txBox="1"/>
            <p:nvPr/>
          </p:nvSpPr>
          <p:spPr>
            <a:xfrm>
              <a:off x="7717977" y="1737158"/>
              <a:ext cx="3136070" cy="1691842"/>
            </a:xfrm>
            <a:prstGeom prst="rect">
              <a:avLst/>
            </a:prstGeom>
            <a:noFill/>
            <a:ln w="254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8" name="Freeform 7">
              <a:extLst>
                <a:ext uri="{FF2B5EF4-FFF2-40B4-BE49-F238E27FC236}">
                  <a16:creationId xmlns:a16="http://schemas.microsoft.com/office/drawing/2014/main" id="{B46CB157-BA48-3E4E-A36B-F48752EC700F}"/>
                </a:ext>
              </a:extLst>
            </p:cNvPr>
            <p:cNvSpPr>
              <a:spLocks noChangeAspect="1"/>
            </p:cNvSpPr>
            <p:nvPr/>
          </p:nvSpPr>
          <p:spPr bwMode="auto">
            <a:xfrm>
              <a:off x="8163214" y="22063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 name="Straight Connector 5">
              <a:extLst>
                <a:ext uri="{FF2B5EF4-FFF2-40B4-BE49-F238E27FC236}">
                  <a16:creationId xmlns:a16="http://schemas.microsoft.com/office/drawing/2014/main" id="{50B8A2C1-EABA-D44C-81E0-A46AD8D278D8}"/>
                </a:ext>
              </a:extLst>
            </p:cNvPr>
            <p:cNvCxnSpPr/>
            <p:nvPr/>
          </p:nvCxnSpPr>
          <p:spPr>
            <a:xfrm>
              <a:off x="8728676" y="2451488"/>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B2E1A1E4-D408-5E4D-A610-91DBC4ADB35E}"/>
                </a:ext>
              </a:extLst>
            </p:cNvPr>
            <p:cNvCxnSpPr/>
            <p:nvPr/>
          </p:nvCxnSpPr>
          <p:spPr>
            <a:xfrm>
              <a:off x="8722898" y="2726063"/>
              <a:ext cx="94956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58DC63D0-D5A0-EE45-9FD2-B8EBD5D665D1}"/>
                </a:ext>
              </a:extLst>
            </p:cNvPr>
            <p:cNvCxnSpPr>
              <a:cxnSpLocks noChangeAspect="1"/>
            </p:cNvCxnSpPr>
            <p:nvPr/>
          </p:nvCxnSpPr>
          <p:spPr>
            <a:xfrm flipV="1">
              <a:off x="9678244" y="2085728"/>
              <a:ext cx="447166"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FE51FDF8-BFD3-4448-ACEE-BCFC8378992C}"/>
                </a:ext>
              </a:extLst>
            </p:cNvPr>
            <p:cNvCxnSpPr>
              <a:cxnSpLocks noChangeAspect="1"/>
            </p:cNvCxnSpPr>
            <p:nvPr/>
          </p:nvCxnSpPr>
          <p:spPr>
            <a:xfrm>
              <a:off x="9624665" y="2665100"/>
              <a:ext cx="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0F87B74-BE8E-0A47-AE7C-51592359CA54}"/>
                </a:ext>
              </a:extLst>
            </p:cNvPr>
            <p:cNvCxnSpPr>
              <a:cxnSpLocks/>
            </p:cNvCxnSpPr>
            <p:nvPr/>
          </p:nvCxnSpPr>
          <p:spPr>
            <a:xfrm>
              <a:off x="9672413" y="2717272"/>
              <a:ext cx="469002" cy="37513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3EDFE8F1-C2F5-E34D-98C4-488EDE42E13F}"/>
                </a:ext>
              </a:extLst>
            </p:cNvPr>
            <p:cNvSpPr txBox="1"/>
            <p:nvPr/>
          </p:nvSpPr>
          <p:spPr>
            <a:xfrm>
              <a:off x="7827522" y="2375722"/>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A558DFB8-9F77-7B4C-ACEA-68BBBF5E997F}"/>
                </a:ext>
              </a:extLst>
            </p:cNvPr>
            <p:cNvSpPr txBox="1"/>
            <p:nvPr/>
          </p:nvSpPr>
          <p:spPr>
            <a:xfrm>
              <a:off x="9991145" y="2369254"/>
              <a:ext cx="50116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a:t>
              </a:r>
            </a:p>
          </p:txBody>
        </p:sp>
        <p:cxnSp>
          <p:nvCxnSpPr>
            <p:cNvPr id="23" name="Straight Connector 22">
              <a:extLst>
                <a:ext uri="{FF2B5EF4-FFF2-40B4-BE49-F238E27FC236}">
                  <a16:creationId xmlns:a16="http://schemas.microsoft.com/office/drawing/2014/main" id="{E2BA28FE-6F9D-3E46-8366-1E2102348616}"/>
                </a:ext>
              </a:extLst>
            </p:cNvPr>
            <p:cNvCxnSpPr>
              <a:cxnSpLocks/>
            </p:cNvCxnSpPr>
            <p:nvPr/>
          </p:nvCxnSpPr>
          <p:spPr>
            <a:xfrm>
              <a:off x="8236636" y="2212000"/>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81D39F4-ACBA-914E-B6DC-254D6813A0AF}"/>
                </a:ext>
              </a:extLst>
            </p:cNvPr>
            <p:cNvCxnSpPr>
              <a:cxnSpLocks/>
            </p:cNvCxnSpPr>
            <p:nvPr/>
          </p:nvCxnSpPr>
          <p:spPr>
            <a:xfrm>
              <a:off x="8741316" y="2206346"/>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DB0642D-FE68-3445-8EDC-AAD4BEDF32D0}"/>
                </a:ext>
              </a:extLst>
            </p:cNvPr>
            <p:cNvCxnSpPr>
              <a:cxnSpLocks/>
            </p:cNvCxnSpPr>
            <p:nvPr/>
          </p:nvCxnSpPr>
          <p:spPr>
            <a:xfrm>
              <a:off x="8236636" y="2961476"/>
              <a:ext cx="5046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3EE61A41-8559-8F4B-BC4D-6F5A1C5763EE}"/>
                </a:ext>
              </a:extLst>
            </p:cNvPr>
            <p:cNvCxnSpPr>
              <a:cxnSpLocks/>
            </p:cNvCxnSpPr>
            <p:nvPr/>
          </p:nvCxnSpPr>
          <p:spPr>
            <a:xfrm>
              <a:off x="8736960" y="2724509"/>
              <a:ext cx="0" cy="2335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6897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5860</TotalTime>
  <Words>15035</Words>
  <Application>Microsoft Macintosh PowerPoint</Application>
  <PresentationFormat>Widescreen</PresentationFormat>
  <Paragraphs>2682</Paragraphs>
  <Slides>131</Slides>
  <Notes>94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Arial</vt:lpstr>
      <vt:lpstr>Calibri</vt:lpstr>
      <vt:lpstr>Calibri Light</vt:lpstr>
      <vt:lpstr>Cambria Math</vt:lpstr>
      <vt:lpstr>Liberation Serif</vt:lpstr>
      <vt:lpstr>Times New Roman</vt:lpstr>
      <vt:lpstr>Office Theme</vt:lpstr>
      <vt:lpstr>Electronics of Radio</vt:lpstr>
      <vt:lpstr>Basic concepts</vt:lpstr>
      <vt:lpstr>Signals</vt:lpstr>
      <vt:lpstr>Resistors, capacitors, inductors</vt:lpstr>
      <vt:lpstr>Diodes, transformers</vt:lpstr>
      <vt:lpstr>Simple circuit analysis with Kirchhoff</vt:lpstr>
      <vt:lpstr>Simple circuit analysis with Kirchhoff</vt:lpstr>
      <vt:lpstr>RC/RL circuit analysis with Kirchhoff</vt:lpstr>
      <vt:lpstr>Phasors</vt:lpstr>
      <vt:lpstr>Circuit analysis and impedance</vt:lpstr>
      <vt:lpstr>Phasors, impedance and power</vt:lpstr>
      <vt:lpstr>Q and phasors</vt:lpstr>
      <vt:lpstr>Phasors, impedance and power</vt:lpstr>
      <vt:lpstr>Thevenin and Norton</vt:lpstr>
      <vt:lpstr>Thevenin and Norton</vt:lpstr>
      <vt:lpstr>Exercise 1: Resistors</vt:lpstr>
      <vt:lpstr>Exercise 3: Capacitors </vt:lpstr>
      <vt:lpstr>Exercise 4: Diode detectors</vt:lpstr>
      <vt:lpstr>AM Modulator for previous exercise</vt:lpstr>
      <vt:lpstr>Exercise 5: Inductors </vt:lpstr>
      <vt:lpstr>Exercise 6: Diodes and snubbers </vt:lpstr>
      <vt:lpstr>PowerPoint Presentation</vt:lpstr>
      <vt:lpstr>PowerPoint Presentation</vt:lpstr>
      <vt:lpstr>PowerPoint Presentation</vt:lpstr>
      <vt:lpstr>Direct conversion and superhet receivers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Transistor experiment - Thevenin equivalent DC </vt:lpstr>
      <vt:lpstr>BJT common emitter amplifier</vt:lpstr>
      <vt:lpstr>PowerPoint Presentation</vt:lpstr>
      <vt:lpstr>Turn the transistor experiment into a CE amplifier</vt:lpstr>
      <vt:lpstr>BJT common collector amplifier</vt:lpstr>
      <vt:lpstr>BJT common base amplifier</vt:lpstr>
      <vt:lpstr>PowerPoint Presentation</vt:lpstr>
      <vt:lpstr>JFET common drain (follower) amplifier</vt:lpstr>
      <vt:lpstr>JFET common source amplifier</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Norcal circuit diagram, 1</vt:lpstr>
      <vt:lpstr>Norcal circuit diagram, 2</vt:lpstr>
      <vt:lpstr>Norcal circuit diagram, 3</vt:lpstr>
      <vt:lpstr>Norcal circuit diagram, 4</vt:lpstr>
      <vt:lpstr>Norcal circuit diagram, 5</vt:lpstr>
      <vt:lpstr>PowerPoint Presentation</vt:lpstr>
      <vt:lpstr>PowerPoint Presentation</vt:lpstr>
      <vt:lpstr>Morse</vt:lpstr>
      <vt:lpstr>Color codes</vt:lpstr>
      <vt:lpstr>Component data</vt:lpstr>
      <vt:lpstr>In the beginning…</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Impedance matching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dc:title>
  <dc:creator>John Manferdelli</dc:creator>
  <cp:lastModifiedBy>John Manferdelli</cp:lastModifiedBy>
  <cp:revision>813</cp:revision>
  <dcterms:created xsi:type="dcterms:W3CDTF">2021-07-06T18:24:07Z</dcterms:created>
  <dcterms:modified xsi:type="dcterms:W3CDTF">2021-07-29T04:06:17Z</dcterms:modified>
</cp:coreProperties>
</file>